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aleway"/>
      <p:regular r:id="rId44"/>
      <p:bold r:id="rId45"/>
      <p:italic r:id="rId46"/>
      <p:boldItalic r:id="rId47"/>
    </p:embeddedFont>
    <p:embeddedFont>
      <p:font typeface="PT Sans Narrow"/>
      <p:regular r:id="rId48"/>
      <p:bold r:id="rId49"/>
    </p:embeddedFont>
    <p:embeddedFont>
      <p:font typeface="Open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aleway-regular.fntdata"/><Relationship Id="rId43" Type="http://schemas.openxmlformats.org/officeDocument/2006/relationships/slide" Target="slides/slide38.xml"/><Relationship Id="rId46" Type="http://schemas.openxmlformats.org/officeDocument/2006/relationships/font" Target="fonts/Raleway-italic.fntdata"/><Relationship Id="rId45"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TSansNarrow-regular.fntdata"/><Relationship Id="rId47" Type="http://schemas.openxmlformats.org/officeDocument/2006/relationships/font" Target="fonts/Raleway-boldItalic.fntdata"/><Relationship Id="rId49" Type="http://schemas.openxmlformats.org/officeDocument/2006/relationships/font" Target="fonts/PTSansNarrow-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bold.fntdata"/><Relationship Id="rId50" Type="http://schemas.openxmlformats.org/officeDocument/2006/relationships/font" Target="fonts/OpenSans-regular.fntdata"/><Relationship Id="rId53" Type="http://schemas.openxmlformats.org/officeDocument/2006/relationships/font" Target="fonts/OpenSans-boldItalic.fntdata"/><Relationship Id="rId52"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f49daca01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f49daca01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c5768e4f9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c5768e4f9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f49daca01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0f49daca01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c5768e4f9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0c5768e4f9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f49daca5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f49daca5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0c5768e4f9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0c5768e4f9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f49daca55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0f49daca55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f49daca55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0f49daca55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5d77e78b3cd4d93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d77e78b3cd4d93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Assumption was valid, because in our experiment, we found that we got more salient and frequent questions, when the questions were directed to more of an open forum, as opposed to just directing questions during a lecture. This can be compared to the guilt cost one might feel, for example, when posing a question to a lecturer or a TA in class, as opposed to being able to post the question on Ed to crowdsource a response. That being said, we realized that our solution leaves out those not </a:t>
            </a:r>
            <a:r>
              <a:rPr lang="en"/>
              <a:t>close</a:t>
            </a:r>
            <a:r>
              <a:rPr lang="en"/>
              <a:t> to their immediate communities.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f49daca5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0f49daca5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0c5768e4f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0c5768e4f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0f49daca5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0f49daca5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f49daca55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0f49daca55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f49daca55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f49daca55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c5768e4f9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0c5768e4f9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0f49daca55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0f49daca5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0f49daca55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0f49daca55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Participant filled out the form two days in a row</a:t>
            </a:r>
            <a:endParaRPr/>
          </a:p>
          <a:p>
            <a:pPr indent="-298450" lvl="0" marL="457200" rtl="0" algn="l">
              <a:spcBef>
                <a:spcPts val="0"/>
              </a:spcBef>
              <a:spcAft>
                <a:spcPts val="0"/>
              </a:spcAft>
              <a:buSzPts val="1100"/>
              <a:buChar char="-"/>
            </a:pPr>
            <a:r>
              <a:rPr lang="en"/>
              <a:t>One day they experienced no triggers, the next they had one</a:t>
            </a:r>
            <a:endParaRPr/>
          </a:p>
          <a:p>
            <a:pPr indent="-298450" lvl="0" marL="457200" rtl="0" algn="l">
              <a:spcBef>
                <a:spcPts val="0"/>
              </a:spcBef>
              <a:spcAft>
                <a:spcPts val="0"/>
              </a:spcAft>
              <a:buSzPts val="1100"/>
              <a:buChar char="-"/>
            </a:pPr>
            <a:r>
              <a:rPr lang="en"/>
              <a:t>Trigger was one that </a:t>
            </a:r>
            <a:r>
              <a:rPr lang="en"/>
              <a:t>recurs</a:t>
            </a:r>
            <a:r>
              <a:rPr lang="en"/>
              <a:t> frequently in their lives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f49daca55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0f49daca55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 because even though the triggers were difficult to </a:t>
            </a:r>
            <a:r>
              <a:rPr lang="en"/>
              <a:t>revisit</a:t>
            </a:r>
            <a:r>
              <a:rPr lang="en"/>
              <a:t>, the participant said it was generally a positive experience and felt like it helped them move on from the trigger</a:t>
            </a:r>
            <a:endParaRPr/>
          </a:p>
          <a:p>
            <a:pPr indent="0" lvl="0" marL="0" rtl="0" algn="l">
              <a:spcBef>
                <a:spcPts val="0"/>
              </a:spcBef>
              <a:spcAft>
                <a:spcPts val="0"/>
              </a:spcAft>
              <a:buNone/>
            </a:pPr>
            <a:r>
              <a:rPr lang="en"/>
              <a:t>-led to another assumption - a daily journal would be more useful than a sporadically used journal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0f49daca0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0f49daca0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f49daca55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0f49daca55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0f49daca01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0f49daca01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c5768e4f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0c5768e4f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f49daca01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0f49daca01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c7894163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0c7894163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c7894163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0c7894163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c7894163a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0c7894163a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c7894163a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0c7894163a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0c7894163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0c7894163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0c7894163a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0c7894163a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0c7894163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0c7894163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c7894163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0c7894163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0c5768e4f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0c5768e4f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c5768e4f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0c5768e4f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Interviewees added a common theme of safety and security, and the support that need for these </a:t>
            </a:r>
            <a:r>
              <a:rPr lang="en"/>
              <a:t>individuals</a:t>
            </a:r>
            <a:r>
              <a:rPr lang="en"/>
              <a:t>, without them feeling like they are burdening their communities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f49daca55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f49daca55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Interviewees added a common theme of safety and security, and the support that need for these individuals, without them feeling like they are burdening their communities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393ef6f2f49d92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393ef6f2f49d92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Interviewees added a common theme of safety and security, and the support that need for these individuals, without them feeling like they are burdening their communities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393ef6f2f49d92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393ef6f2f49d92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Interviewees added a common theme of safety and security, and the support that need for these individuals, without them feeling like they are burdening their communities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c5768e4f9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0c5768e4f9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0.jp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6.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Carpenter Ants</a:t>
            </a:r>
            <a:endParaRPr/>
          </a:p>
        </p:txBody>
      </p:sp>
      <p:sp>
        <p:nvSpPr>
          <p:cNvPr id="67" name="Google Shape;67;p13"/>
          <p:cNvSpPr txBox="1"/>
          <p:nvPr>
            <p:ph idx="1" type="subTitle"/>
          </p:nvPr>
        </p:nvSpPr>
        <p:spPr>
          <a:xfrm>
            <a:off x="2136750" y="2941064"/>
            <a:ext cx="4870500" cy="431100"/>
          </a:xfrm>
          <a:prstGeom prst="rect">
            <a:avLst/>
          </a:prstGeom>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 sz="2000"/>
              <a:t>Accessible Design for Different Abilities</a:t>
            </a:r>
            <a:endParaRPr sz="2000"/>
          </a:p>
        </p:txBody>
      </p:sp>
      <p:pic>
        <p:nvPicPr>
          <p:cNvPr id="68" name="Google Shape;68;p13"/>
          <p:cNvPicPr preferRelativeResize="0"/>
          <p:nvPr/>
        </p:nvPicPr>
        <p:blipFill rotWithShape="1">
          <a:blip r:embed="rId3">
            <a:alphaModFix/>
          </a:blip>
          <a:srcRect b="22436" l="0" r="0" t="22164"/>
          <a:stretch/>
        </p:blipFill>
        <p:spPr>
          <a:xfrm>
            <a:off x="6763975" y="1804715"/>
            <a:ext cx="1181725" cy="916510"/>
          </a:xfrm>
          <a:prstGeom prst="rect">
            <a:avLst/>
          </a:prstGeom>
          <a:noFill/>
          <a:ln>
            <a:noFill/>
          </a:ln>
        </p:spPr>
      </p:pic>
      <p:pic>
        <p:nvPicPr>
          <p:cNvPr id="69" name="Google Shape;69;p13"/>
          <p:cNvPicPr preferRelativeResize="0"/>
          <p:nvPr/>
        </p:nvPicPr>
        <p:blipFill rotWithShape="1">
          <a:blip r:embed="rId3">
            <a:alphaModFix/>
          </a:blip>
          <a:srcRect b="22436" l="0" r="0" t="22164"/>
          <a:stretch/>
        </p:blipFill>
        <p:spPr>
          <a:xfrm flipH="1">
            <a:off x="1199300" y="1804715"/>
            <a:ext cx="1181725" cy="916510"/>
          </a:xfrm>
          <a:prstGeom prst="rect">
            <a:avLst/>
          </a:prstGeom>
          <a:noFill/>
          <a:ln>
            <a:noFill/>
          </a:ln>
        </p:spPr>
      </p:pic>
      <p:sp>
        <p:nvSpPr>
          <p:cNvPr id="70" name="Google Shape;70;p13"/>
          <p:cNvSpPr txBox="1"/>
          <p:nvPr/>
        </p:nvSpPr>
        <p:spPr>
          <a:xfrm>
            <a:off x="2877050" y="3372175"/>
            <a:ext cx="3390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Open Sans"/>
                <a:ea typeface="Open Sans"/>
                <a:cs typeface="Open Sans"/>
                <a:sym typeface="Open Sans"/>
              </a:rPr>
              <a:t>Focused on Learning Disabilities</a:t>
            </a:r>
            <a:endParaRPr sz="1200">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2"/>
          <p:cNvPicPr preferRelativeResize="0"/>
          <p:nvPr/>
        </p:nvPicPr>
        <p:blipFill>
          <a:blip r:embed="rId3">
            <a:alphaModFix/>
          </a:blip>
          <a:stretch>
            <a:fillRect/>
          </a:stretch>
        </p:blipFill>
        <p:spPr>
          <a:xfrm>
            <a:off x="0" y="451927"/>
            <a:ext cx="9144003" cy="1848446"/>
          </a:xfrm>
          <a:prstGeom prst="rect">
            <a:avLst/>
          </a:prstGeom>
          <a:noFill/>
          <a:ln>
            <a:noFill/>
          </a:ln>
        </p:spPr>
      </p:pic>
      <p:sp>
        <p:nvSpPr>
          <p:cNvPr id="174" name="Google Shape;174;p22"/>
          <p:cNvSpPr/>
          <p:nvPr/>
        </p:nvSpPr>
        <p:spPr>
          <a:xfrm rot="5400000">
            <a:off x="4091400" y="2465375"/>
            <a:ext cx="961200" cy="631200"/>
          </a:xfrm>
          <a:prstGeom prst="stripedRightArrow">
            <a:avLst>
              <a:gd fmla="val 50000" name="adj1"/>
              <a:gd fmla="val 50000" name="adj2"/>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txBox="1"/>
          <p:nvPr/>
        </p:nvSpPr>
        <p:spPr>
          <a:xfrm>
            <a:off x="985950" y="3491150"/>
            <a:ext cx="7172100" cy="800400"/>
          </a:xfrm>
          <a:prstGeom prst="rect">
            <a:avLst/>
          </a:prstGeom>
          <a:noFill/>
          <a:ln cap="flat" cmpd="sng" w="19050">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434343"/>
                </a:solidFill>
              </a:rPr>
              <a:t>How might we</a:t>
            </a:r>
            <a:r>
              <a:rPr lang="en" sz="2000">
                <a:solidFill>
                  <a:srgbClr val="434343"/>
                </a:solidFill>
              </a:rPr>
              <a:t> provide Mercy with information about her daughter's actions and whereabouts?</a:t>
            </a:r>
            <a:endParaRPr sz="2000">
              <a:solidFill>
                <a:srgbClr val="43434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POV 2</a:t>
            </a:r>
            <a:endParaRPr/>
          </a:p>
        </p:txBody>
      </p:sp>
      <p:pic>
        <p:nvPicPr>
          <p:cNvPr id="181" name="Google Shape;181;p23"/>
          <p:cNvPicPr preferRelativeResize="0"/>
          <p:nvPr/>
        </p:nvPicPr>
        <p:blipFill>
          <a:blip r:embed="rId3">
            <a:alphaModFix/>
          </a:blip>
          <a:stretch>
            <a:fillRect/>
          </a:stretch>
        </p:blipFill>
        <p:spPr>
          <a:xfrm>
            <a:off x="0" y="1620738"/>
            <a:ext cx="9144003" cy="19020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4"/>
          <p:cNvPicPr preferRelativeResize="0"/>
          <p:nvPr/>
        </p:nvPicPr>
        <p:blipFill>
          <a:blip r:embed="rId3">
            <a:alphaModFix/>
          </a:blip>
          <a:stretch>
            <a:fillRect/>
          </a:stretch>
        </p:blipFill>
        <p:spPr>
          <a:xfrm>
            <a:off x="0" y="396438"/>
            <a:ext cx="9144003" cy="1902024"/>
          </a:xfrm>
          <a:prstGeom prst="rect">
            <a:avLst/>
          </a:prstGeom>
          <a:noFill/>
          <a:ln>
            <a:noFill/>
          </a:ln>
        </p:spPr>
      </p:pic>
      <p:sp>
        <p:nvSpPr>
          <p:cNvPr id="187" name="Google Shape;187;p24"/>
          <p:cNvSpPr/>
          <p:nvPr/>
        </p:nvSpPr>
        <p:spPr>
          <a:xfrm rot="5400000">
            <a:off x="4091400" y="2465375"/>
            <a:ext cx="961200" cy="631200"/>
          </a:xfrm>
          <a:prstGeom prst="stripedRightArrow">
            <a:avLst>
              <a:gd fmla="val 50000" name="adj1"/>
              <a:gd fmla="val 50000" name="adj2"/>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txBox="1"/>
          <p:nvPr/>
        </p:nvSpPr>
        <p:spPr>
          <a:xfrm>
            <a:off x="985950" y="3491150"/>
            <a:ext cx="7172100" cy="800400"/>
          </a:xfrm>
          <a:prstGeom prst="rect">
            <a:avLst/>
          </a:prstGeom>
          <a:noFill/>
          <a:ln cap="flat" cmpd="sng" w="19050">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434343"/>
                </a:solidFill>
              </a:rPr>
              <a:t>How might we match disabled individuals to others who are willing to help?</a:t>
            </a:r>
            <a:endParaRPr sz="2000">
              <a:solidFill>
                <a:srgbClr val="43434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POV 3</a:t>
            </a:r>
            <a:endParaRPr/>
          </a:p>
        </p:txBody>
      </p:sp>
      <p:pic>
        <p:nvPicPr>
          <p:cNvPr id="194" name="Google Shape;194;p25"/>
          <p:cNvPicPr preferRelativeResize="0"/>
          <p:nvPr/>
        </p:nvPicPr>
        <p:blipFill>
          <a:blip r:embed="rId3">
            <a:alphaModFix/>
          </a:blip>
          <a:stretch>
            <a:fillRect/>
          </a:stretch>
        </p:blipFill>
        <p:spPr>
          <a:xfrm>
            <a:off x="0" y="1620738"/>
            <a:ext cx="9144003" cy="19020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6"/>
          <p:cNvSpPr/>
          <p:nvPr/>
        </p:nvSpPr>
        <p:spPr>
          <a:xfrm rot="5400000">
            <a:off x="4091400" y="2465375"/>
            <a:ext cx="961200" cy="631200"/>
          </a:xfrm>
          <a:prstGeom prst="stripedRightArrow">
            <a:avLst>
              <a:gd fmla="val 50000" name="adj1"/>
              <a:gd fmla="val 50000" name="adj2"/>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txBox="1"/>
          <p:nvPr/>
        </p:nvSpPr>
        <p:spPr>
          <a:xfrm>
            <a:off x="985950" y="3491150"/>
            <a:ext cx="7172100" cy="492600"/>
          </a:xfrm>
          <a:prstGeom prst="rect">
            <a:avLst/>
          </a:prstGeom>
          <a:noFill/>
          <a:ln cap="flat" cmpd="sng" w="19050">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434343"/>
                </a:solidFill>
              </a:rPr>
              <a:t>How might we make coping mechanisms more accessible?</a:t>
            </a:r>
            <a:endParaRPr sz="2000">
              <a:solidFill>
                <a:srgbClr val="434343"/>
              </a:solidFill>
            </a:endParaRPr>
          </a:p>
        </p:txBody>
      </p:sp>
      <p:pic>
        <p:nvPicPr>
          <p:cNvPr id="201" name="Google Shape;201;p26"/>
          <p:cNvPicPr preferRelativeResize="0"/>
          <p:nvPr/>
        </p:nvPicPr>
        <p:blipFill>
          <a:blip r:embed="rId3">
            <a:alphaModFix/>
          </a:blip>
          <a:stretch>
            <a:fillRect/>
          </a:stretch>
        </p:blipFill>
        <p:spPr>
          <a:xfrm>
            <a:off x="0" y="274163"/>
            <a:ext cx="9144003" cy="19020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1</a:t>
            </a:r>
            <a:endParaRPr/>
          </a:p>
        </p:txBody>
      </p:sp>
      <p:sp>
        <p:nvSpPr>
          <p:cNvPr id="207" name="Google Shape;207;p27"/>
          <p:cNvSpPr txBox="1"/>
          <p:nvPr>
            <p:ph idx="1" type="body"/>
          </p:nvPr>
        </p:nvSpPr>
        <p:spPr>
          <a:xfrm>
            <a:off x="311700" y="1332500"/>
            <a:ext cx="80070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-Connect those with disabilities to network of friends that could potentially help them in their area with </a:t>
            </a:r>
            <a:r>
              <a:rPr b="1" lang="en" sz="1900"/>
              <a:t>digital help-request platform. </a:t>
            </a:r>
            <a:endParaRPr b="1" sz="1900"/>
          </a:p>
          <a:p>
            <a:pPr indent="0" lvl="0" marL="0" rtl="0" algn="l">
              <a:spcBef>
                <a:spcPts val="1200"/>
              </a:spcBef>
              <a:spcAft>
                <a:spcPts val="1200"/>
              </a:spcAft>
              <a:buNone/>
            </a:pPr>
            <a:r>
              <a:rPr lang="en" sz="1900"/>
              <a:t>- User can send out help request to friends, people in area get notification and one friend can opt-in to help - Only friends can see how often they have helped/not helped and</a:t>
            </a:r>
            <a:r>
              <a:rPr b="1" lang="en" sz="1900"/>
              <a:t> user does not have to ask for help face to face.</a:t>
            </a:r>
            <a:endParaRPr b="1" sz="1900"/>
          </a:p>
        </p:txBody>
      </p:sp>
      <p:sp>
        <p:nvSpPr>
          <p:cNvPr id="208" name="Google Shape;208;p27"/>
          <p:cNvSpPr txBox="1"/>
          <p:nvPr/>
        </p:nvSpPr>
        <p:spPr>
          <a:xfrm>
            <a:off x="1977725" y="598625"/>
            <a:ext cx="634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rgbClr val="666666"/>
                </a:solidFill>
              </a:rPr>
              <a:t>– </a:t>
            </a:r>
            <a:r>
              <a:rPr i="1" lang="en">
                <a:solidFill>
                  <a:srgbClr val="666666"/>
                </a:solidFill>
              </a:rPr>
              <a:t>How might we match disabled individuals to others who are willing to help?</a:t>
            </a:r>
            <a:endParaRPr i="1">
              <a:solidFill>
                <a:srgbClr val="666666"/>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Prototype</a:t>
            </a:r>
            <a:endParaRPr/>
          </a:p>
        </p:txBody>
      </p:sp>
      <p:sp>
        <p:nvSpPr>
          <p:cNvPr id="214" name="Google Shape;214;p28"/>
          <p:cNvSpPr txBox="1"/>
          <p:nvPr>
            <p:ph idx="1" type="body"/>
          </p:nvPr>
        </p:nvSpPr>
        <p:spPr>
          <a:xfrm>
            <a:off x="311700" y="1240700"/>
            <a:ext cx="4260300" cy="3599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i="1" lang="en"/>
              <a:t>Assumption: </a:t>
            </a:r>
            <a:r>
              <a:rPr lang="en"/>
              <a:t>People feel more comfortable asking for help if the process removed personalized contact and was to a group of respondents. </a:t>
            </a:r>
            <a:endParaRPr/>
          </a:p>
          <a:p>
            <a:pPr indent="0" lvl="0" marL="0" rtl="0" algn="l">
              <a:spcBef>
                <a:spcPts val="1200"/>
              </a:spcBef>
              <a:spcAft>
                <a:spcPts val="0"/>
              </a:spcAft>
              <a:buNone/>
            </a:pPr>
            <a:r>
              <a:rPr b="1" i="1" lang="en"/>
              <a:t>Prop: </a:t>
            </a:r>
            <a:r>
              <a:rPr lang="en"/>
              <a:t>Zoom presentation to group</a:t>
            </a:r>
            <a:endParaRPr/>
          </a:p>
          <a:p>
            <a:pPr indent="0" lvl="0" marL="0" rtl="0" algn="l">
              <a:spcBef>
                <a:spcPts val="1200"/>
              </a:spcBef>
              <a:spcAft>
                <a:spcPts val="0"/>
              </a:spcAft>
              <a:buNone/>
            </a:pPr>
            <a:r>
              <a:rPr b="1" i="1" lang="en"/>
              <a:t>Actors: </a:t>
            </a:r>
            <a:r>
              <a:rPr i="1" lang="en"/>
              <a:t>Stanford students (5-6 per presentation)</a:t>
            </a:r>
            <a:endParaRPr/>
          </a:p>
          <a:p>
            <a:pPr indent="0" lvl="0" marL="0" rtl="0" algn="l">
              <a:spcBef>
                <a:spcPts val="1200"/>
              </a:spcBef>
              <a:spcAft>
                <a:spcPts val="1200"/>
              </a:spcAft>
              <a:buNone/>
            </a:pPr>
            <a:r>
              <a:rPr b="1" lang="en"/>
              <a:t>How it worked:</a:t>
            </a:r>
            <a:r>
              <a:rPr lang="en"/>
              <a:t> One presentation where participants were asked to ask questions to just the presenter- second presentation where they knew there were three of us answering questions.</a:t>
            </a:r>
            <a:endParaRPr/>
          </a:p>
        </p:txBody>
      </p:sp>
      <p:pic>
        <p:nvPicPr>
          <p:cNvPr id="215" name="Google Shape;215;p28"/>
          <p:cNvPicPr preferRelativeResize="0"/>
          <p:nvPr/>
        </p:nvPicPr>
        <p:blipFill>
          <a:blip r:embed="rId3">
            <a:alphaModFix/>
          </a:blip>
          <a:stretch>
            <a:fillRect/>
          </a:stretch>
        </p:blipFill>
        <p:spPr>
          <a:xfrm>
            <a:off x="4514450" y="1152425"/>
            <a:ext cx="4267197" cy="24190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221" name="Google Shape;221;p29"/>
          <p:cNvSpPr txBox="1"/>
          <p:nvPr>
            <p:ph idx="1" type="body"/>
          </p:nvPr>
        </p:nvSpPr>
        <p:spPr>
          <a:xfrm>
            <a:off x="311700" y="1490475"/>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1500"/>
              <a:t>Things that worked:</a:t>
            </a:r>
            <a:endParaRPr b="1" i="1" sz="1500"/>
          </a:p>
          <a:p>
            <a:pPr indent="-323850" lvl="0" marL="457200" rtl="0" algn="l">
              <a:spcBef>
                <a:spcPts val="1200"/>
              </a:spcBef>
              <a:spcAft>
                <a:spcPts val="0"/>
              </a:spcAft>
              <a:buSzPts val="1500"/>
              <a:buChar char="●"/>
            </a:pPr>
            <a:r>
              <a:rPr lang="en" sz="1500"/>
              <a:t>More people asked questions when they knew there were more people to answer questions </a:t>
            </a:r>
            <a:endParaRPr sz="1500"/>
          </a:p>
          <a:p>
            <a:pPr indent="-323850" lvl="0" marL="457200" rtl="0" algn="l">
              <a:spcBef>
                <a:spcPts val="0"/>
              </a:spcBef>
              <a:spcAft>
                <a:spcPts val="0"/>
              </a:spcAft>
              <a:buSzPts val="1500"/>
              <a:buChar char="●"/>
            </a:pPr>
            <a:r>
              <a:rPr lang="en" sz="1500"/>
              <a:t>Lots of questions were asked throughout the presentation</a:t>
            </a:r>
            <a:endParaRPr sz="1500"/>
          </a:p>
          <a:p>
            <a:pPr indent="0" lvl="0" marL="0" rtl="0" algn="l">
              <a:spcBef>
                <a:spcPts val="1200"/>
              </a:spcBef>
              <a:spcAft>
                <a:spcPts val="1200"/>
              </a:spcAft>
              <a:buNone/>
            </a:pPr>
            <a:r>
              <a:t/>
            </a:r>
            <a:endParaRPr b="1" i="1"/>
          </a:p>
        </p:txBody>
      </p:sp>
      <p:sp>
        <p:nvSpPr>
          <p:cNvPr id="222" name="Google Shape;222;p29"/>
          <p:cNvSpPr txBox="1"/>
          <p:nvPr/>
        </p:nvSpPr>
        <p:spPr>
          <a:xfrm>
            <a:off x="3072000" y="1490400"/>
            <a:ext cx="3000000" cy="216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1500">
                <a:solidFill>
                  <a:schemeClr val="dk2"/>
                </a:solidFill>
                <a:latin typeface="Open Sans"/>
                <a:ea typeface="Open Sans"/>
                <a:cs typeface="Open Sans"/>
                <a:sym typeface="Open Sans"/>
              </a:rPr>
              <a:t>Things that didn’t work:</a:t>
            </a:r>
            <a:endParaRPr b="1" i="1" sz="1500">
              <a:solidFill>
                <a:schemeClr val="dk2"/>
              </a:solidFill>
              <a:latin typeface="Open Sans"/>
              <a:ea typeface="Open Sans"/>
              <a:cs typeface="Open Sans"/>
              <a:sym typeface="Open Sans"/>
            </a:endParaRPr>
          </a:p>
          <a:p>
            <a:pPr indent="-323850" lvl="0" marL="457200" rtl="0" algn="l">
              <a:lnSpc>
                <a:spcPct val="115000"/>
              </a:lnSpc>
              <a:spcBef>
                <a:spcPts val="1200"/>
              </a:spcBef>
              <a:spcAft>
                <a:spcPts val="0"/>
              </a:spcAft>
              <a:buClr>
                <a:schemeClr val="dk2"/>
              </a:buClr>
              <a:buSzPts val="1500"/>
              <a:buFont typeface="Open Sans"/>
              <a:buChar char="●"/>
            </a:pPr>
            <a:r>
              <a:rPr lang="en" sz="1500">
                <a:solidFill>
                  <a:schemeClr val="dk2"/>
                </a:solidFill>
                <a:latin typeface="Open Sans"/>
                <a:ea typeface="Open Sans"/>
                <a:cs typeface="Open Sans"/>
                <a:sym typeface="Open Sans"/>
              </a:rPr>
              <a:t>Was hard to get same turnout and give identical presentation - so maybe way it was presented was a factor as well as who was there</a:t>
            </a:r>
            <a:endParaRPr sz="1500">
              <a:solidFill>
                <a:schemeClr val="dk2"/>
              </a:solidFill>
              <a:latin typeface="Open Sans"/>
              <a:ea typeface="Open Sans"/>
              <a:cs typeface="Open Sans"/>
              <a:sym typeface="Open Sans"/>
            </a:endParaRPr>
          </a:p>
        </p:txBody>
      </p:sp>
      <p:sp>
        <p:nvSpPr>
          <p:cNvPr id="223" name="Google Shape;223;p29"/>
          <p:cNvSpPr txBox="1"/>
          <p:nvPr/>
        </p:nvSpPr>
        <p:spPr>
          <a:xfrm>
            <a:off x="6072000" y="1490475"/>
            <a:ext cx="3000000" cy="189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1500">
                <a:solidFill>
                  <a:schemeClr val="dk2"/>
                </a:solidFill>
                <a:latin typeface="Open Sans"/>
                <a:ea typeface="Open Sans"/>
                <a:cs typeface="Open Sans"/>
                <a:sym typeface="Open Sans"/>
              </a:rPr>
              <a:t>Surprises:</a:t>
            </a:r>
            <a:endParaRPr b="1" i="1" sz="1500">
              <a:solidFill>
                <a:schemeClr val="dk2"/>
              </a:solidFill>
              <a:latin typeface="Open Sans"/>
              <a:ea typeface="Open Sans"/>
              <a:cs typeface="Open Sans"/>
              <a:sym typeface="Open Sans"/>
            </a:endParaRPr>
          </a:p>
          <a:p>
            <a:pPr indent="-323850" lvl="0" marL="457200" rtl="0" algn="l">
              <a:lnSpc>
                <a:spcPct val="115000"/>
              </a:lnSpc>
              <a:spcBef>
                <a:spcPts val="1200"/>
              </a:spcBef>
              <a:spcAft>
                <a:spcPts val="0"/>
              </a:spcAft>
              <a:buClr>
                <a:schemeClr val="dk2"/>
              </a:buClr>
              <a:buSzPts val="1500"/>
              <a:buFont typeface="Open Sans"/>
              <a:buChar char="●"/>
            </a:pPr>
            <a:r>
              <a:rPr lang="en" sz="1500">
                <a:solidFill>
                  <a:schemeClr val="dk2"/>
                </a:solidFill>
                <a:latin typeface="Open Sans"/>
                <a:ea typeface="Open Sans"/>
                <a:cs typeface="Open Sans"/>
                <a:sym typeface="Open Sans"/>
              </a:rPr>
              <a:t>The questions posed to the group were, on average, more thought out than those posed to the individual</a:t>
            </a:r>
            <a:endParaRPr sz="1500">
              <a:solidFill>
                <a:schemeClr val="dk2"/>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nvSpPr>
        <p:spPr>
          <a:xfrm>
            <a:off x="985950" y="1471150"/>
            <a:ext cx="7172100" cy="1098900"/>
          </a:xfrm>
          <a:prstGeom prst="rect">
            <a:avLst/>
          </a:prstGeom>
          <a:noFill/>
          <a:ln cap="flat" cmpd="sng" w="19050">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2"/>
                </a:solidFill>
                <a:latin typeface="Open Sans"/>
                <a:ea typeface="Open Sans"/>
                <a:cs typeface="Open Sans"/>
                <a:sym typeface="Open Sans"/>
              </a:rPr>
              <a:t>People feel more comfortable asking for help if the process </a:t>
            </a:r>
            <a:r>
              <a:rPr b="1" lang="en" sz="1800">
                <a:solidFill>
                  <a:schemeClr val="dk2"/>
                </a:solidFill>
                <a:latin typeface="Open Sans"/>
                <a:ea typeface="Open Sans"/>
                <a:cs typeface="Open Sans"/>
                <a:sym typeface="Open Sans"/>
              </a:rPr>
              <a:t>removes personalized contact</a:t>
            </a:r>
            <a:r>
              <a:rPr lang="en" sz="1800">
                <a:solidFill>
                  <a:schemeClr val="dk2"/>
                </a:solidFill>
                <a:latin typeface="Open Sans"/>
                <a:ea typeface="Open Sans"/>
                <a:cs typeface="Open Sans"/>
                <a:sym typeface="Open Sans"/>
              </a:rPr>
              <a:t> and is to a </a:t>
            </a:r>
            <a:r>
              <a:rPr b="1" lang="en" sz="1800">
                <a:solidFill>
                  <a:schemeClr val="dk2"/>
                </a:solidFill>
                <a:latin typeface="Open Sans"/>
                <a:ea typeface="Open Sans"/>
                <a:cs typeface="Open Sans"/>
                <a:sym typeface="Open Sans"/>
              </a:rPr>
              <a:t>group</a:t>
            </a:r>
            <a:r>
              <a:rPr lang="en" sz="1800">
                <a:solidFill>
                  <a:schemeClr val="dk2"/>
                </a:solidFill>
                <a:latin typeface="Open Sans"/>
                <a:ea typeface="Open Sans"/>
                <a:cs typeface="Open Sans"/>
                <a:sym typeface="Open Sans"/>
              </a:rPr>
              <a:t> of respondents.</a:t>
            </a:r>
            <a:endParaRPr sz="2000">
              <a:solidFill>
                <a:srgbClr val="434343"/>
              </a:solidFill>
            </a:endParaRPr>
          </a:p>
        </p:txBody>
      </p:sp>
      <p:sp>
        <p:nvSpPr>
          <p:cNvPr id="229" name="Google Shape;229;p30"/>
          <p:cNvSpPr txBox="1"/>
          <p:nvPr/>
        </p:nvSpPr>
        <p:spPr>
          <a:xfrm>
            <a:off x="3835500" y="3251525"/>
            <a:ext cx="1473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100">
                <a:solidFill>
                  <a:schemeClr val="accent1"/>
                </a:solidFill>
                <a:latin typeface="PT Sans Narrow"/>
                <a:ea typeface="PT Sans Narrow"/>
                <a:cs typeface="PT Sans Narrow"/>
                <a:sym typeface="PT Sans Narrow"/>
              </a:rPr>
              <a:t>VALID</a:t>
            </a:r>
            <a:endParaRPr sz="3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1"/>
          <p:cNvSpPr txBox="1"/>
          <p:nvPr>
            <p:ph idx="1" type="body"/>
          </p:nvPr>
        </p:nvSpPr>
        <p:spPr>
          <a:xfrm>
            <a:off x="344500" y="1266325"/>
            <a:ext cx="5041200" cy="3302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a:t>- </a:t>
            </a:r>
            <a:r>
              <a:rPr lang="en"/>
              <a:t>Create a </a:t>
            </a:r>
            <a:r>
              <a:rPr b="1" lang="en"/>
              <a:t>repository of all OCD coping mechanisms</a:t>
            </a:r>
            <a:r>
              <a:rPr lang="en"/>
              <a:t> that people who are suffering from episodes can access on their phone. </a:t>
            </a:r>
            <a:endParaRPr/>
          </a:p>
          <a:p>
            <a:pPr indent="0" lvl="0" marL="0" rtl="0" algn="l">
              <a:spcBef>
                <a:spcPts val="1200"/>
              </a:spcBef>
              <a:spcAft>
                <a:spcPts val="0"/>
              </a:spcAft>
              <a:buNone/>
            </a:pPr>
            <a:r>
              <a:rPr lang="en"/>
              <a:t>- Offer individuals the ability to gain access to mechanisms and </a:t>
            </a:r>
            <a:r>
              <a:rPr b="1" lang="en"/>
              <a:t>learn how to cope</a:t>
            </a:r>
            <a:r>
              <a:rPr lang="en"/>
              <a:t> with their episodes. </a:t>
            </a:r>
            <a:endParaRPr/>
          </a:p>
          <a:p>
            <a:pPr indent="0" lvl="0" marL="0" rtl="0" algn="l">
              <a:spcBef>
                <a:spcPts val="1200"/>
              </a:spcBef>
              <a:spcAft>
                <a:spcPts val="1200"/>
              </a:spcAft>
              <a:buNone/>
            </a:pPr>
            <a:r>
              <a:rPr lang="en"/>
              <a:t>- Also offer </a:t>
            </a:r>
            <a:r>
              <a:rPr b="1" lang="en"/>
              <a:t>guided walkthrough</a:t>
            </a:r>
            <a:r>
              <a:rPr lang="en"/>
              <a:t> of the </a:t>
            </a:r>
            <a:r>
              <a:rPr lang="en"/>
              <a:t>selected</a:t>
            </a:r>
            <a:r>
              <a:rPr lang="en"/>
              <a:t> coping mechanisms. </a:t>
            </a:r>
            <a:endParaRPr/>
          </a:p>
        </p:txBody>
      </p:sp>
      <p:sp>
        <p:nvSpPr>
          <p:cNvPr id="235" name="Google Shape;235;p31"/>
          <p:cNvSpPr txBox="1"/>
          <p:nvPr/>
        </p:nvSpPr>
        <p:spPr>
          <a:xfrm>
            <a:off x="2170050" y="604825"/>
            <a:ext cx="634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666666"/>
                </a:solidFill>
              </a:rPr>
              <a:t>– How might we make coping mechanisms more accessible?</a:t>
            </a:r>
            <a:endParaRPr i="1">
              <a:solidFill>
                <a:srgbClr val="666666"/>
              </a:solidFill>
            </a:endParaRPr>
          </a:p>
        </p:txBody>
      </p:sp>
      <p:sp>
        <p:nvSpPr>
          <p:cNvPr id="236" name="Google Shape;236;p31"/>
          <p:cNvSpPr txBox="1"/>
          <p:nvPr>
            <p:ph type="title"/>
          </p:nvPr>
        </p:nvSpPr>
        <p:spPr>
          <a:xfrm>
            <a:off x="392350" y="451225"/>
            <a:ext cx="20757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2</a:t>
            </a:r>
            <a:endParaRPr/>
          </a:p>
        </p:txBody>
      </p:sp>
      <p:pic>
        <p:nvPicPr>
          <p:cNvPr id="237" name="Google Shape;237;p31"/>
          <p:cNvPicPr preferRelativeResize="0"/>
          <p:nvPr/>
        </p:nvPicPr>
        <p:blipFill>
          <a:blip r:embed="rId3">
            <a:alphaModFix/>
          </a:blip>
          <a:stretch>
            <a:fillRect/>
          </a:stretch>
        </p:blipFill>
        <p:spPr>
          <a:xfrm>
            <a:off x="5260275" y="1069275"/>
            <a:ext cx="3699101" cy="3699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Our Team</a:t>
            </a:r>
            <a:endParaRPr/>
          </a:p>
        </p:txBody>
      </p:sp>
      <p:sp>
        <p:nvSpPr>
          <p:cNvPr id="76" name="Google Shape;76;p14"/>
          <p:cNvSpPr txBox="1"/>
          <p:nvPr/>
        </p:nvSpPr>
        <p:spPr>
          <a:xfrm>
            <a:off x="2822825" y="2721775"/>
            <a:ext cx="1281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000000"/>
                </a:solidFill>
                <a:latin typeface="Raleway"/>
                <a:ea typeface="Raleway"/>
                <a:cs typeface="Raleway"/>
                <a:sym typeface="Raleway"/>
              </a:rPr>
              <a:t>John W. </a:t>
            </a:r>
            <a:endParaRPr b="1" sz="2200">
              <a:solidFill>
                <a:srgbClr val="000000"/>
              </a:solidFill>
              <a:latin typeface="Raleway"/>
              <a:ea typeface="Raleway"/>
              <a:cs typeface="Raleway"/>
              <a:sym typeface="Raleway"/>
            </a:endParaRPr>
          </a:p>
        </p:txBody>
      </p:sp>
      <p:sp>
        <p:nvSpPr>
          <p:cNvPr id="77" name="Google Shape;77;p14"/>
          <p:cNvSpPr txBox="1"/>
          <p:nvPr/>
        </p:nvSpPr>
        <p:spPr>
          <a:xfrm>
            <a:off x="5099538" y="2743300"/>
            <a:ext cx="8568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000000"/>
                </a:solidFill>
                <a:latin typeface="Raleway"/>
                <a:ea typeface="Raleway"/>
                <a:cs typeface="Raleway"/>
                <a:sym typeface="Raleway"/>
              </a:rPr>
              <a:t>JR E. </a:t>
            </a:r>
            <a:endParaRPr b="1" sz="2200">
              <a:solidFill>
                <a:srgbClr val="000000"/>
              </a:solidFill>
              <a:latin typeface="Raleway"/>
              <a:ea typeface="Raleway"/>
              <a:cs typeface="Raleway"/>
              <a:sym typeface="Raleway"/>
            </a:endParaRPr>
          </a:p>
        </p:txBody>
      </p:sp>
      <p:sp>
        <p:nvSpPr>
          <p:cNvPr id="78" name="Google Shape;78;p14"/>
          <p:cNvSpPr txBox="1"/>
          <p:nvPr/>
        </p:nvSpPr>
        <p:spPr>
          <a:xfrm>
            <a:off x="6988400" y="2721788"/>
            <a:ext cx="12078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000000"/>
                </a:solidFill>
                <a:latin typeface="Raleway"/>
                <a:ea typeface="Raleway"/>
                <a:cs typeface="Raleway"/>
                <a:sym typeface="Raleway"/>
              </a:rPr>
              <a:t>Ryan A</a:t>
            </a:r>
            <a:r>
              <a:rPr b="1" lang="en" sz="2200">
                <a:latin typeface="Raleway"/>
                <a:ea typeface="Raleway"/>
                <a:cs typeface="Raleway"/>
                <a:sym typeface="Raleway"/>
              </a:rPr>
              <a:t>.</a:t>
            </a:r>
            <a:r>
              <a:rPr b="1" lang="en" sz="2200">
                <a:solidFill>
                  <a:srgbClr val="000000"/>
                </a:solidFill>
                <a:latin typeface="Raleway"/>
                <a:ea typeface="Raleway"/>
                <a:cs typeface="Raleway"/>
                <a:sym typeface="Raleway"/>
              </a:rPr>
              <a:t> </a:t>
            </a:r>
            <a:endParaRPr b="1" sz="2200">
              <a:solidFill>
                <a:srgbClr val="000000"/>
              </a:solidFill>
              <a:latin typeface="Raleway"/>
              <a:ea typeface="Raleway"/>
              <a:cs typeface="Raleway"/>
              <a:sym typeface="Raleway"/>
            </a:endParaRPr>
          </a:p>
        </p:txBody>
      </p:sp>
      <p:sp>
        <p:nvSpPr>
          <p:cNvPr id="79" name="Google Shape;79;p14"/>
          <p:cNvSpPr txBox="1"/>
          <p:nvPr/>
        </p:nvSpPr>
        <p:spPr>
          <a:xfrm>
            <a:off x="602825" y="2721788"/>
            <a:ext cx="1638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000000"/>
                </a:solidFill>
                <a:latin typeface="Raleway"/>
                <a:ea typeface="Raleway"/>
                <a:cs typeface="Raleway"/>
                <a:sym typeface="Raleway"/>
              </a:rPr>
              <a:t>Kathryn R.</a:t>
            </a:r>
            <a:endParaRPr b="1" sz="2200">
              <a:solidFill>
                <a:srgbClr val="000000"/>
              </a:solidFill>
              <a:latin typeface="Raleway"/>
              <a:ea typeface="Raleway"/>
              <a:cs typeface="Raleway"/>
              <a:sym typeface="Raleway"/>
            </a:endParaRPr>
          </a:p>
        </p:txBody>
      </p:sp>
      <p:pic>
        <p:nvPicPr>
          <p:cNvPr id="80" name="Google Shape;80;p14"/>
          <p:cNvPicPr preferRelativeResize="0"/>
          <p:nvPr/>
        </p:nvPicPr>
        <p:blipFill>
          <a:blip r:embed="rId3">
            <a:alphaModFix/>
          </a:blip>
          <a:stretch>
            <a:fillRect/>
          </a:stretch>
        </p:blipFill>
        <p:spPr>
          <a:xfrm>
            <a:off x="2773937" y="1276300"/>
            <a:ext cx="1379375" cy="1379375"/>
          </a:xfrm>
          <a:prstGeom prst="rect">
            <a:avLst/>
          </a:prstGeom>
          <a:noFill/>
          <a:ln>
            <a:noFill/>
          </a:ln>
        </p:spPr>
      </p:pic>
      <p:pic>
        <p:nvPicPr>
          <p:cNvPr id="81" name="Google Shape;81;p14"/>
          <p:cNvPicPr preferRelativeResize="0"/>
          <p:nvPr/>
        </p:nvPicPr>
        <p:blipFill>
          <a:blip r:embed="rId4">
            <a:alphaModFix/>
          </a:blip>
          <a:stretch>
            <a:fillRect/>
          </a:stretch>
        </p:blipFill>
        <p:spPr>
          <a:xfrm>
            <a:off x="6902590" y="1276325"/>
            <a:ext cx="1379390" cy="1379375"/>
          </a:xfrm>
          <a:prstGeom prst="rect">
            <a:avLst/>
          </a:prstGeom>
          <a:noFill/>
          <a:ln>
            <a:noFill/>
          </a:ln>
        </p:spPr>
      </p:pic>
      <p:pic>
        <p:nvPicPr>
          <p:cNvPr id="82" name="Google Shape;82;p14"/>
          <p:cNvPicPr preferRelativeResize="0"/>
          <p:nvPr/>
        </p:nvPicPr>
        <p:blipFill>
          <a:blip r:embed="rId5">
            <a:alphaModFix/>
          </a:blip>
          <a:stretch>
            <a:fillRect/>
          </a:stretch>
        </p:blipFill>
        <p:spPr>
          <a:xfrm>
            <a:off x="4838263" y="1276313"/>
            <a:ext cx="1379390" cy="1379375"/>
          </a:xfrm>
          <a:prstGeom prst="rect">
            <a:avLst/>
          </a:prstGeom>
          <a:noFill/>
          <a:ln>
            <a:noFill/>
          </a:ln>
        </p:spPr>
      </p:pic>
      <p:pic>
        <p:nvPicPr>
          <p:cNvPr id="83" name="Google Shape;83;p14"/>
          <p:cNvPicPr preferRelativeResize="0"/>
          <p:nvPr/>
        </p:nvPicPr>
        <p:blipFill>
          <a:blip r:embed="rId6">
            <a:alphaModFix/>
          </a:blip>
          <a:stretch>
            <a:fillRect/>
          </a:stretch>
        </p:blipFill>
        <p:spPr>
          <a:xfrm>
            <a:off x="732430" y="1276325"/>
            <a:ext cx="1379390" cy="1379375"/>
          </a:xfrm>
          <a:prstGeom prst="rect">
            <a:avLst/>
          </a:prstGeom>
          <a:noFill/>
          <a:ln>
            <a:noFill/>
          </a:ln>
          <a:effectLst>
            <a:outerShdw blurRad="57150" rotWithShape="0" algn="bl" dir="5400000" dist="19050">
              <a:srgbClr val="000000">
                <a:alpha val="50000"/>
              </a:srgbClr>
            </a:outerShdw>
          </a:effectLst>
        </p:spPr>
      </p:pic>
      <p:sp>
        <p:nvSpPr>
          <p:cNvPr id="84" name="Google Shape;84;p14"/>
          <p:cNvSpPr txBox="1"/>
          <p:nvPr/>
        </p:nvSpPr>
        <p:spPr>
          <a:xfrm>
            <a:off x="818225" y="3368600"/>
            <a:ext cx="12078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Raleway"/>
                <a:ea typeface="Raleway"/>
                <a:cs typeface="Raleway"/>
                <a:sym typeface="Raleway"/>
              </a:rPr>
              <a:t>English - CS Coterm</a:t>
            </a:r>
            <a:endParaRPr>
              <a:solidFill>
                <a:srgbClr val="000000"/>
              </a:solidFill>
              <a:latin typeface="Raleway"/>
              <a:ea typeface="Raleway"/>
              <a:cs typeface="Raleway"/>
              <a:sym typeface="Raleway"/>
            </a:endParaRPr>
          </a:p>
        </p:txBody>
      </p:sp>
      <p:cxnSp>
        <p:nvCxnSpPr>
          <p:cNvPr id="85" name="Google Shape;85;p14"/>
          <p:cNvCxnSpPr/>
          <p:nvPr/>
        </p:nvCxnSpPr>
        <p:spPr>
          <a:xfrm>
            <a:off x="841175" y="3242975"/>
            <a:ext cx="1161900" cy="0"/>
          </a:xfrm>
          <a:prstGeom prst="straightConnector1">
            <a:avLst/>
          </a:prstGeom>
          <a:noFill/>
          <a:ln cap="flat" cmpd="sng" w="19050">
            <a:solidFill>
              <a:srgbClr val="000000"/>
            </a:solidFill>
            <a:prstDash val="solid"/>
            <a:round/>
            <a:headEnd len="med" w="med" type="none"/>
            <a:tailEnd len="med" w="med" type="none"/>
          </a:ln>
        </p:spPr>
      </p:cxnSp>
      <p:cxnSp>
        <p:nvCxnSpPr>
          <p:cNvPr id="86" name="Google Shape;86;p14"/>
          <p:cNvCxnSpPr/>
          <p:nvPr/>
        </p:nvCxnSpPr>
        <p:spPr>
          <a:xfrm>
            <a:off x="2882675" y="3242975"/>
            <a:ext cx="1161900" cy="0"/>
          </a:xfrm>
          <a:prstGeom prst="straightConnector1">
            <a:avLst/>
          </a:prstGeom>
          <a:noFill/>
          <a:ln cap="flat" cmpd="sng" w="19050">
            <a:solidFill>
              <a:srgbClr val="000000"/>
            </a:solidFill>
            <a:prstDash val="solid"/>
            <a:round/>
            <a:headEnd len="med" w="med" type="none"/>
            <a:tailEnd len="med" w="med" type="none"/>
          </a:ln>
        </p:spPr>
      </p:cxnSp>
      <p:cxnSp>
        <p:nvCxnSpPr>
          <p:cNvPr id="87" name="Google Shape;87;p14"/>
          <p:cNvCxnSpPr/>
          <p:nvPr/>
        </p:nvCxnSpPr>
        <p:spPr>
          <a:xfrm>
            <a:off x="4947013" y="3242975"/>
            <a:ext cx="1161900" cy="0"/>
          </a:xfrm>
          <a:prstGeom prst="straightConnector1">
            <a:avLst/>
          </a:prstGeom>
          <a:noFill/>
          <a:ln cap="flat" cmpd="sng" w="19050">
            <a:solidFill>
              <a:srgbClr val="000000"/>
            </a:solidFill>
            <a:prstDash val="solid"/>
            <a:round/>
            <a:headEnd len="med" w="med" type="none"/>
            <a:tailEnd len="med" w="med" type="none"/>
          </a:ln>
        </p:spPr>
      </p:cxnSp>
      <p:cxnSp>
        <p:nvCxnSpPr>
          <p:cNvPr id="88" name="Google Shape;88;p14"/>
          <p:cNvCxnSpPr/>
          <p:nvPr/>
        </p:nvCxnSpPr>
        <p:spPr>
          <a:xfrm>
            <a:off x="7011338" y="3242975"/>
            <a:ext cx="1161900" cy="0"/>
          </a:xfrm>
          <a:prstGeom prst="straightConnector1">
            <a:avLst/>
          </a:prstGeom>
          <a:noFill/>
          <a:ln cap="flat" cmpd="sng" w="19050">
            <a:solidFill>
              <a:srgbClr val="000000"/>
            </a:solidFill>
            <a:prstDash val="solid"/>
            <a:round/>
            <a:headEnd len="med" w="med" type="none"/>
            <a:tailEnd len="med" w="med" type="none"/>
          </a:ln>
        </p:spPr>
      </p:cxnSp>
      <p:sp>
        <p:nvSpPr>
          <p:cNvPr id="89" name="Google Shape;89;p14"/>
          <p:cNvSpPr txBox="1"/>
          <p:nvPr/>
        </p:nvSpPr>
        <p:spPr>
          <a:xfrm>
            <a:off x="2859725" y="3368600"/>
            <a:ext cx="12078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Raleway"/>
                <a:ea typeface="Raleway"/>
                <a:cs typeface="Raleway"/>
                <a:sym typeface="Raleway"/>
              </a:rPr>
              <a:t>Product Design</a:t>
            </a:r>
            <a:endParaRPr>
              <a:solidFill>
                <a:srgbClr val="000000"/>
              </a:solidFill>
              <a:latin typeface="Raleway"/>
              <a:ea typeface="Raleway"/>
              <a:cs typeface="Raleway"/>
              <a:sym typeface="Raleway"/>
            </a:endParaRPr>
          </a:p>
        </p:txBody>
      </p:sp>
      <p:sp>
        <p:nvSpPr>
          <p:cNvPr id="90" name="Google Shape;90;p14"/>
          <p:cNvSpPr txBox="1"/>
          <p:nvPr/>
        </p:nvSpPr>
        <p:spPr>
          <a:xfrm>
            <a:off x="4924038" y="3368600"/>
            <a:ext cx="12078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Raleway"/>
                <a:ea typeface="Raleway"/>
                <a:cs typeface="Raleway"/>
                <a:sym typeface="Raleway"/>
              </a:rPr>
              <a:t>Computer Science - AI</a:t>
            </a:r>
            <a:endParaRPr>
              <a:solidFill>
                <a:srgbClr val="000000"/>
              </a:solidFill>
              <a:latin typeface="Raleway"/>
              <a:ea typeface="Raleway"/>
              <a:cs typeface="Raleway"/>
              <a:sym typeface="Raleway"/>
            </a:endParaRPr>
          </a:p>
        </p:txBody>
      </p:sp>
      <p:sp>
        <p:nvSpPr>
          <p:cNvPr id="91" name="Google Shape;91;p14"/>
          <p:cNvSpPr txBox="1"/>
          <p:nvPr/>
        </p:nvSpPr>
        <p:spPr>
          <a:xfrm>
            <a:off x="6916237" y="3368600"/>
            <a:ext cx="13521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Raleway"/>
                <a:ea typeface="Raleway"/>
                <a:cs typeface="Raleway"/>
                <a:sym typeface="Raleway"/>
              </a:rPr>
              <a:t>Computer Science - HCI</a:t>
            </a:r>
            <a:endParaRPr>
              <a:solidFill>
                <a:srgbClr val="000000"/>
              </a:solidFill>
              <a:latin typeface="Raleway"/>
              <a:ea typeface="Raleway"/>
              <a:cs typeface="Raleway"/>
              <a:sym typeface="Raleway"/>
            </a:endParaRPr>
          </a:p>
        </p:txBody>
      </p:sp>
      <p:sp>
        <p:nvSpPr>
          <p:cNvPr id="92" name="Google Shape;92;p14"/>
          <p:cNvSpPr txBox="1"/>
          <p:nvPr/>
        </p:nvSpPr>
        <p:spPr>
          <a:xfrm>
            <a:off x="818225" y="4067350"/>
            <a:ext cx="12078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00000"/>
                </a:solidFill>
                <a:latin typeface="Raleway"/>
                <a:ea typeface="Raleway"/>
                <a:cs typeface="Raleway"/>
                <a:sym typeface="Raleway"/>
              </a:rPr>
              <a:t>Chicago, </a:t>
            </a:r>
            <a:endParaRPr sz="1200">
              <a:solidFill>
                <a:srgbClr val="000000"/>
              </a:solidFill>
              <a:latin typeface="Raleway"/>
              <a:ea typeface="Raleway"/>
              <a:cs typeface="Raleway"/>
              <a:sym typeface="Raleway"/>
            </a:endParaRPr>
          </a:p>
          <a:p>
            <a:pPr indent="0" lvl="0" marL="0" rtl="0" algn="ctr">
              <a:spcBef>
                <a:spcPts val="0"/>
              </a:spcBef>
              <a:spcAft>
                <a:spcPts val="0"/>
              </a:spcAft>
              <a:buNone/>
            </a:pPr>
            <a:r>
              <a:rPr lang="en" sz="1200">
                <a:solidFill>
                  <a:srgbClr val="000000"/>
                </a:solidFill>
                <a:latin typeface="Raleway"/>
                <a:ea typeface="Raleway"/>
                <a:cs typeface="Raleway"/>
                <a:sym typeface="Raleway"/>
              </a:rPr>
              <a:t>IL</a:t>
            </a:r>
            <a:endParaRPr sz="1200">
              <a:solidFill>
                <a:srgbClr val="000000"/>
              </a:solidFill>
              <a:latin typeface="Raleway"/>
              <a:ea typeface="Raleway"/>
              <a:cs typeface="Raleway"/>
              <a:sym typeface="Raleway"/>
            </a:endParaRPr>
          </a:p>
        </p:txBody>
      </p:sp>
      <p:sp>
        <p:nvSpPr>
          <p:cNvPr id="93" name="Google Shape;93;p14"/>
          <p:cNvSpPr txBox="1"/>
          <p:nvPr/>
        </p:nvSpPr>
        <p:spPr>
          <a:xfrm>
            <a:off x="2644325" y="4067350"/>
            <a:ext cx="1638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00000"/>
                </a:solidFill>
                <a:latin typeface="Raleway"/>
                <a:ea typeface="Raleway"/>
                <a:cs typeface="Raleway"/>
                <a:sym typeface="Raleway"/>
              </a:rPr>
              <a:t>San Francisco, </a:t>
            </a:r>
            <a:endParaRPr sz="1200">
              <a:solidFill>
                <a:srgbClr val="000000"/>
              </a:solidFill>
              <a:latin typeface="Raleway"/>
              <a:ea typeface="Raleway"/>
              <a:cs typeface="Raleway"/>
              <a:sym typeface="Raleway"/>
            </a:endParaRPr>
          </a:p>
          <a:p>
            <a:pPr indent="0" lvl="0" marL="0" rtl="0" algn="ctr">
              <a:spcBef>
                <a:spcPts val="0"/>
              </a:spcBef>
              <a:spcAft>
                <a:spcPts val="0"/>
              </a:spcAft>
              <a:buNone/>
            </a:pPr>
            <a:r>
              <a:rPr lang="en" sz="1200">
                <a:solidFill>
                  <a:srgbClr val="000000"/>
                </a:solidFill>
                <a:latin typeface="Raleway"/>
                <a:ea typeface="Raleway"/>
                <a:cs typeface="Raleway"/>
                <a:sym typeface="Raleway"/>
              </a:rPr>
              <a:t>CA</a:t>
            </a:r>
            <a:endParaRPr sz="1200">
              <a:solidFill>
                <a:srgbClr val="000000"/>
              </a:solidFill>
              <a:latin typeface="Raleway"/>
              <a:ea typeface="Raleway"/>
              <a:cs typeface="Raleway"/>
              <a:sym typeface="Raleway"/>
            </a:endParaRPr>
          </a:p>
        </p:txBody>
      </p:sp>
      <p:sp>
        <p:nvSpPr>
          <p:cNvPr id="94" name="Google Shape;94;p14"/>
          <p:cNvSpPr txBox="1"/>
          <p:nvPr/>
        </p:nvSpPr>
        <p:spPr>
          <a:xfrm>
            <a:off x="4708650" y="4067350"/>
            <a:ext cx="1638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00000"/>
                </a:solidFill>
                <a:latin typeface="Raleway"/>
                <a:ea typeface="Raleway"/>
                <a:cs typeface="Raleway"/>
                <a:sym typeface="Raleway"/>
              </a:rPr>
              <a:t>Matthews, </a:t>
            </a:r>
            <a:endParaRPr sz="1200">
              <a:solidFill>
                <a:srgbClr val="000000"/>
              </a:solidFill>
              <a:latin typeface="Raleway"/>
              <a:ea typeface="Raleway"/>
              <a:cs typeface="Raleway"/>
              <a:sym typeface="Raleway"/>
            </a:endParaRPr>
          </a:p>
          <a:p>
            <a:pPr indent="0" lvl="0" marL="0" rtl="0" algn="ctr">
              <a:spcBef>
                <a:spcPts val="0"/>
              </a:spcBef>
              <a:spcAft>
                <a:spcPts val="0"/>
              </a:spcAft>
              <a:buNone/>
            </a:pPr>
            <a:r>
              <a:rPr lang="en" sz="1200">
                <a:solidFill>
                  <a:srgbClr val="000000"/>
                </a:solidFill>
                <a:latin typeface="Raleway"/>
                <a:ea typeface="Raleway"/>
                <a:cs typeface="Raleway"/>
                <a:sym typeface="Raleway"/>
              </a:rPr>
              <a:t>NC</a:t>
            </a:r>
            <a:endParaRPr sz="1200">
              <a:solidFill>
                <a:srgbClr val="000000"/>
              </a:solidFill>
              <a:latin typeface="Raleway"/>
              <a:ea typeface="Raleway"/>
              <a:cs typeface="Raleway"/>
              <a:sym typeface="Raleway"/>
            </a:endParaRPr>
          </a:p>
        </p:txBody>
      </p:sp>
      <p:sp>
        <p:nvSpPr>
          <p:cNvPr id="95" name="Google Shape;95;p14"/>
          <p:cNvSpPr txBox="1"/>
          <p:nvPr/>
        </p:nvSpPr>
        <p:spPr>
          <a:xfrm>
            <a:off x="6772975" y="4067350"/>
            <a:ext cx="1638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00000"/>
                </a:solidFill>
                <a:latin typeface="Raleway"/>
                <a:ea typeface="Raleway"/>
                <a:cs typeface="Raleway"/>
                <a:sym typeface="Raleway"/>
              </a:rPr>
              <a:t>Ormond Beach, </a:t>
            </a:r>
            <a:endParaRPr sz="1200">
              <a:solidFill>
                <a:srgbClr val="000000"/>
              </a:solidFill>
              <a:latin typeface="Raleway"/>
              <a:ea typeface="Raleway"/>
              <a:cs typeface="Raleway"/>
              <a:sym typeface="Raleway"/>
            </a:endParaRPr>
          </a:p>
          <a:p>
            <a:pPr indent="0" lvl="0" marL="0" rtl="0" algn="ctr">
              <a:spcBef>
                <a:spcPts val="0"/>
              </a:spcBef>
              <a:spcAft>
                <a:spcPts val="0"/>
              </a:spcAft>
              <a:buNone/>
            </a:pPr>
            <a:r>
              <a:rPr lang="en" sz="1200">
                <a:solidFill>
                  <a:srgbClr val="000000"/>
                </a:solidFill>
                <a:latin typeface="Raleway"/>
                <a:ea typeface="Raleway"/>
                <a:cs typeface="Raleway"/>
                <a:sym typeface="Raleway"/>
              </a:rPr>
              <a:t>Fl</a:t>
            </a:r>
            <a:endParaRPr sz="1200">
              <a:solidFill>
                <a:srgbClr val="000000"/>
              </a:solidFill>
              <a:latin typeface="Raleway"/>
              <a:ea typeface="Raleway"/>
              <a:cs typeface="Raleway"/>
              <a:sym typeface="Raleway"/>
            </a:endParaRPr>
          </a:p>
        </p:txBody>
      </p:sp>
      <p:cxnSp>
        <p:nvCxnSpPr>
          <p:cNvPr id="96" name="Google Shape;96;p14"/>
          <p:cNvCxnSpPr/>
          <p:nvPr/>
        </p:nvCxnSpPr>
        <p:spPr>
          <a:xfrm>
            <a:off x="2938475" y="4063300"/>
            <a:ext cx="1050300" cy="8100"/>
          </a:xfrm>
          <a:prstGeom prst="straightConnector1">
            <a:avLst/>
          </a:prstGeom>
          <a:noFill/>
          <a:ln cap="flat" cmpd="sng" w="9525">
            <a:solidFill>
              <a:srgbClr val="000000"/>
            </a:solidFill>
            <a:prstDash val="dot"/>
            <a:round/>
            <a:headEnd len="med" w="med" type="none"/>
            <a:tailEnd len="med" w="med" type="none"/>
          </a:ln>
        </p:spPr>
      </p:cxnSp>
      <p:cxnSp>
        <p:nvCxnSpPr>
          <p:cNvPr id="97" name="Google Shape;97;p14"/>
          <p:cNvCxnSpPr/>
          <p:nvPr/>
        </p:nvCxnSpPr>
        <p:spPr>
          <a:xfrm>
            <a:off x="5002800" y="4063300"/>
            <a:ext cx="1050300" cy="8100"/>
          </a:xfrm>
          <a:prstGeom prst="straightConnector1">
            <a:avLst/>
          </a:prstGeom>
          <a:noFill/>
          <a:ln cap="flat" cmpd="sng" w="9525">
            <a:solidFill>
              <a:srgbClr val="000000"/>
            </a:solidFill>
            <a:prstDash val="dot"/>
            <a:round/>
            <a:headEnd len="med" w="med" type="none"/>
            <a:tailEnd len="med" w="med" type="none"/>
          </a:ln>
        </p:spPr>
      </p:cxnSp>
      <p:cxnSp>
        <p:nvCxnSpPr>
          <p:cNvPr id="98" name="Google Shape;98;p14"/>
          <p:cNvCxnSpPr/>
          <p:nvPr/>
        </p:nvCxnSpPr>
        <p:spPr>
          <a:xfrm>
            <a:off x="7067125" y="4063300"/>
            <a:ext cx="1050300" cy="8100"/>
          </a:xfrm>
          <a:prstGeom prst="straightConnector1">
            <a:avLst/>
          </a:prstGeom>
          <a:noFill/>
          <a:ln cap="flat" cmpd="sng" w="9525">
            <a:solidFill>
              <a:srgbClr val="000000"/>
            </a:solidFill>
            <a:prstDash val="dot"/>
            <a:round/>
            <a:headEnd len="med" w="med" type="none"/>
            <a:tailEnd len="med" w="med" type="none"/>
          </a:ln>
        </p:spPr>
      </p:cxnSp>
      <p:cxnSp>
        <p:nvCxnSpPr>
          <p:cNvPr id="99" name="Google Shape;99;p14"/>
          <p:cNvCxnSpPr/>
          <p:nvPr/>
        </p:nvCxnSpPr>
        <p:spPr>
          <a:xfrm>
            <a:off x="896975" y="4063300"/>
            <a:ext cx="1050300" cy="8100"/>
          </a:xfrm>
          <a:prstGeom prst="straightConnector1">
            <a:avLst/>
          </a:prstGeom>
          <a:noFill/>
          <a:ln cap="flat" cmpd="sng" w="9525">
            <a:solidFill>
              <a:srgbClr val="000000"/>
            </a:solidFill>
            <a:prstDash val="dot"/>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Prototype</a:t>
            </a:r>
            <a:endParaRPr/>
          </a:p>
        </p:txBody>
      </p:sp>
      <p:sp>
        <p:nvSpPr>
          <p:cNvPr id="243" name="Google Shape;243;p32"/>
          <p:cNvSpPr txBox="1"/>
          <p:nvPr>
            <p:ph idx="1" type="body"/>
          </p:nvPr>
        </p:nvSpPr>
        <p:spPr>
          <a:xfrm>
            <a:off x="311700" y="1122000"/>
            <a:ext cx="6096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600"/>
              <a:t>Assumption: </a:t>
            </a:r>
            <a:r>
              <a:rPr i="1" lang="en" sz="1600"/>
              <a:t>A phone is an effective medium for leading someone experiencing an OCD episode through various coping mechanisms.</a:t>
            </a:r>
            <a:endParaRPr i="1" sz="1600"/>
          </a:p>
          <a:p>
            <a:pPr indent="0" lvl="0" marL="0" rtl="0" algn="l">
              <a:spcBef>
                <a:spcPts val="1200"/>
              </a:spcBef>
              <a:spcAft>
                <a:spcPts val="0"/>
              </a:spcAft>
              <a:buNone/>
            </a:pPr>
            <a:r>
              <a:rPr b="1" i="1" lang="en" sz="1600"/>
              <a:t>Prototype Description:  </a:t>
            </a:r>
            <a:r>
              <a:rPr i="1" lang="en" sz="1600"/>
              <a:t> Provide</a:t>
            </a:r>
            <a:r>
              <a:rPr i="1" lang="en" sz="1600"/>
              <a:t> descriptions of multiple coping mechanisms to someone  who suffers from OCD and have them go through one/some of them during their next episode.  </a:t>
            </a:r>
            <a:endParaRPr i="1" sz="1600"/>
          </a:p>
          <a:p>
            <a:pPr indent="0" lvl="0" marL="0" rtl="0" algn="l">
              <a:spcBef>
                <a:spcPts val="1200"/>
              </a:spcBef>
              <a:spcAft>
                <a:spcPts val="1200"/>
              </a:spcAft>
              <a:buNone/>
            </a:pPr>
            <a:r>
              <a:rPr b="1" i="1" lang="en" sz="1600"/>
              <a:t>How we tested: </a:t>
            </a:r>
            <a:r>
              <a:rPr i="1" lang="en" sz="1600"/>
              <a:t>We texted David, a student with OCD, descriptions of two different coping mechanisms (a visualization activity and a breathing exercise) and told him to read through them the next time that he had an episode. We followed up with David 3 days later and asked him how often he used the exercises and how effective they were for him. </a:t>
            </a:r>
            <a:endParaRPr i="1" sz="1600"/>
          </a:p>
        </p:txBody>
      </p:sp>
      <p:pic>
        <p:nvPicPr>
          <p:cNvPr id="244" name="Google Shape;244;p32"/>
          <p:cNvPicPr preferRelativeResize="0"/>
          <p:nvPr/>
        </p:nvPicPr>
        <p:blipFill>
          <a:blip r:embed="rId3">
            <a:alphaModFix/>
          </a:blip>
          <a:stretch>
            <a:fillRect/>
          </a:stretch>
        </p:blipFill>
        <p:spPr>
          <a:xfrm>
            <a:off x="6608050" y="343850"/>
            <a:ext cx="2058200" cy="44557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250" name="Google Shape;250;p33"/>
          <p:cNvSpPr txBox="1"/>
          <p:nvPr>
            <p:ph idx="1" type="body"/>
          </p:nvPr>
        </p:nvSpPr>
        <p:spPr>
          <a:xfrm>
            <a:off x="311700" y="1553550"/>
            <a:ext cx="2689800" cy="3179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i="1" lang="en" sz="1600"/>
              <a:t>Things that worked:</a:t>
            </a:r>
            <a:endParaRPr b="1" i="1" sz="1600"/>
          </a:p>
          <a:p>
            <a:pPr indent="0" lvl="0" marL="0" rtl="0" algn="l">
              <a:spcBef>
                <a:spcPts val="1200"/>
              </a:spcBef>
              <a:spcAft>
                <a:spcPts val="0"/>
              </a:spcAft>
              <a:buNone/>
            </a:pPr>
            <a:r>
              <a:rPr lang="en" sz="1600"/>
              <a:t>- Mechanisms were easily accessible</a:t>
            </a:r>
            <a:endParaRPr sz="1600"/>
          </a:p>
          <a:p>
            <a:pPr indent="0" lvl="0" marL="0" rtl="0" algn="l">
              <a:spcBef>
                <a:spcPts val="1200"/>
              </a:spcBef>
              <a:spcAft>
                <a:spcPts val="0"/>
              </a:spcAft>
              <a:buNone/>
            </a:pPr>
            <a:r>
              <a:rPr lang="en" sz="1600"/>
              <a:t>-Anxiety from episode was lowered: “I immediately felt like I had a plan and was confident in fighting back”</a:t>
            </a:r>
            <a:endParaRPr sz="1600"/>
          </a:p>
          <a:p>
            <a:pPr indent="0" lvl="0" marL="0" rtl="0" algn="l">
              <a:spcBef>
                <a:spcPts val="1200"/>
              </a:spcBef>
              <a:spcAft>
                <a:spcPts val="0"/>
              </a:spcAft>
              <a:buNone/>
            </a:pPr>
            <a:r>
              <a:t/>
            </a:r>
            <a:endParaRPr/>
          </a:p>
          <a:p>
            <a:pPr indent="0" lvl="0" marL="0" rtl="0" algn="l">
              <a:spcBef>
                <a:spcPts val="1200"/>
              </a:spcBef>
              <a:spcAft>
                <a:spcPts val="1200"/>
              </a:spcAft>
              <a:buNone/>
            </a:pPr>
            <a:r>
              <a:t/>
            </a:r>
            <a:endParaRPr b="1" i="1"/>
          </a:p>
        </p:txBody>
      </p:sp>
      <p:sp>
        <p:nvSpPr>
          <p:cNvPr id="251" name="Google Shape;251;p33"/>
          <p:cNvSpPr txBox="1"/>
          <p:nvPr/>
        </p:nvSpPr>
        <p:spPr>
          <a:xfrm>
            <a:off x="3034913" y="1553550"/>
            <a:ext cx="3000000" cy="200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1600">
                <a:solidFill>
                  <a:schemeClr val="dk2"/>
                </a:solidFill>
                <a:latin typeface="Open Sans"/>
                <a:ea typeface="Open Sans"/>
                <a:cs typeface="Open Sans"/>
                <a:sym typeface="Open Sans"/>
              </a:rPr>
              <a:t>Things that didn’t work:</a:t>
            </a:r>
            <a:endParaRPr b="1" i="1" sz="1600">
              <a:solidFill>
                <a:schemeClr val="dk2"/>
              </a:solidFill>
              <a:latin typeface="Open Sans"/>
              <a:ea typeface="Open Sans"/>
              <a:cs typeface="Open Sans"/>
              <a:sym typeface="Open Sans"/>
            </a:endParaRPr>
          </a:p>
          <a:p>
            <a:pPr indent="0" lvl="0" marL="0" rtl="0" algn="l">
              <a:lnSpc>
                <a:spcPct val="115000"/>
              </a:lnSpc>
              <a:spcBef>
                <a:spcPts val="1200"/>
              </a:spcBef>
              <a:spcAft>
                <a:spcPts val="1200"/>
              </a:spcAft>
              <a:buNone/>
            </a:pPr>
            <a:r>
              <a:rPr lang="en" sz="1600">
                <a:solidFill>
                  <a:schemeClr val="dk2"/>
                </a:solidFill>
                <a:latin typeface="Open Sans"/>
                <a:ea typeface="Open Sans"/>
                <a:cs typeface="Open Sans"/>
                <a:sym typeface="Open Sans"/>
              </a:rPr>
              <a:t>- Visualization tasks were not as easy (some of the mechanisms that required coming up with thoughts in head)</a:t>
            </a:r>
            <a:endParaRPr sz="1600">
              <a:solidFill>
                <a:schemeClr val="dk2"/>
              </a:solidFill>
              <a:latin typeface="Open Sans"/>
              <a:ea typeface="Open Sans"/>
              <a:cs typeface="Open Sans"/>
              <a:sym typeface="Open Sans"/>
            </a:endParaRPr>
          </a:p>
        </p:txBody>
      </p:sp>
      <p:sp>
        <p:nvSpPr>
          <p:cNvPr id="252" name="Google Shape;252;p33"/>
          <p:cNvSpPr txBox="1"/>
          <p:nvPr/>
        </p:nvSpPr>
        <p:spPr>
          <a:xfrm>
            <a:off x="6068350" y="1571250"/>
            <a:ext cx="3000000" cy="115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1600">
                <a:solidFill>
                  <a:schemeClr val="dk2"/>
                </a:solidFill>
                <a:latin typeface="Open Sans"/>
                <a:ea typeface="Open Sans"/>
                <a:cs typeface="Open Sans"/>
                <a:sym typeface="Open Sans"/>
              </a:rPr>
              <a:t>Surprises:</a:t>
            </a:r>
            <a:endParaRPr b="1" i="1" sz="1600">
              <a:solidFill>
                <a:schemeClr val="dk2"/>
              </a:solidFill>
              <a:latin typeface="Open Sans"/>
              <a:ea typeface="Open Sans"/>
              <a:cs typeface="Open Sans"/>
              <a:sym typeface="Open Sans"/>
            </a:endParaRPr>
          </a:p>
          <a:p>
            <a:pPr indent="0" lvl="0" marL="0" rtl="0" algn="l">
              <a:lnSpc>
                <a:spcPct val="115000"/>
              </a:lnSpc>
              <a:spcBef>
                <a:spcPts val="1200"/>
              </a:spcBef>
              <a:spcAft>
                <a:spcPts val="1200"/>
              </a:spcAft>
              <a:buNone/>
            </a:pPr>
            <a:r>
              <a:rPr lang="en" sz="1600">
                <a:solidFill>
                  <a:schemeClr val="dk2"/>
                </a:solidFill>
                <a:latin typeface="Open Sans"/>
                <a:ea typeface="Open Sans"/>
                <a:cs typeface="Open Sans"/>
                <a:sym typeface="Open Sans"/>
              </a:rPr>
              <a:t>- Breathing exercises were very successful </a:t>
            </a:r>
            <a:endParaRPr sz="1600">
              <a:solidFill>
                <a:schemeClr val="dk2"/>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4"/>
          <p:cNvSpPr txBox="1"/>
          <p:nvPr/>
        </p:nvSpPr>
        <p:spPr>
          <a:xfrm>
            <a:off x="985950" y="709150"/>
            <a:ext cx="7172100" cy="1098900"/>
          </a:xfrm>
          <a:prstGeom prst="rect">
            <a:avLst/>
          </a:prstGeom>
          <a:noFill/>
          <a:ln cap="flat" cmpd="sng" w="19050">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2"/>
                </a:solidFill>
                <a:latin typeface="Open Sans"/>
                <a:ea typeface="Open Sans"/>
                <a:cs typeface="Open Sans"/>
                <a:sym typeface="Open Sans"/>
              </a:rPr>
              <a:t>A phone is an effective medium for leading someone experiencing an OCD episode through various coping mechanisms.</a:t>
            </a:r>
            <a:endParaRPr sz="2000">
              <a:solidFill>
                <a:srgbClr val="434343"/>
              </a:solidFill>
            </a:endParaRPr>
          </a:p>
        </p:txBody>
      </p:sp>
      <p:sp>
        <p:nvSpPr>
          <p:cNvPr id="258" name="Google Shape;258;p34"/>
          <p:cNvSpPr txBox="1"/>
          <p:nvPr/>
        </p:nvSpPr>
        <p:spPr>
          <a:xfrm>
            <a:off x="3835500" y="1922000"/>
            <a:ext cx="1473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100">
                <a:solidFill>
                  <a:schemeClr val="accent1"/>
                </a:solidFill>
                <a:latin typeface="PT Sans Narrow"/>
                <a:ea typeface="PT Sans Narrow"/>
                <a:cs typeface="PT Sans Narrow"/>
                <a:sym typeface="PT Sans Narrow"/>
              </a:rPr>
              <a:t>VALID</a:t>
            </a:r>
            <a:endParaRPr sz="3100"/>
          </a:p>
        </p:txBody>
      </p:sp>
      <p:sp>
        <p:nvSpPr>
          <p:cNvPr id="259" name="Google Shape;259;p34"/>
          <p:cNvSpPr txBox="1"/>
          <p:nvPr/>
        </p:nvSpPr>
        <p:spPr>
          <a:xfrm>
            <a:off x="3072000" y="2737700"/>
            <a:ext cx="3000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rgbClr val="999999"/>
                </a:solidFill>
                <a:latin typeface="PT Sans Narrow"/>
                <a:ea typeface="PT Sans Narrow"/>
                <a:cs typeface="PT Sans Narrow"/>
                <a:sym typeface="PT Sans Narrow"/>
              </a:rPr>
              <a:t>BUT</a:t>
            </a:r>
            <a:r>
              <a:rPr b="1" lang="en" sz="2300">
                <a:solidFill>
                  <a:srgbClr val="999999"/>
                </a:solidFill>
                <a:latin typeface="PT Sans Narrow"/>
                <a:ea typeface="PT Sans Narrow"/>
                <a:cs typeface="PT Sans Narrow"/>
                <a:sym typeface="PT Sans Narrow"/>
              </a:rPr>
              <a:t>…</a:t>
            </a:r>
            <a:endParaRPr sz="100">
              <a:solidFill>
                <a:srgbClr val="999999"/>
              </a:solidFill>
            </a:endParaRPr>
          </a:p>
        </p:txBody>
      </p:sp>
      <p:sp>
        <p:nvSpPr>
          <p:cNvPr id="260" name="Google Shape;260;p34"/>
          <p:cNvSpPr txBox="1"/>
          <p:nvPr/>
        </p:nvSpPr>
        <p:spPr>
          <a:xfrm>
            <a:off x="985950" y="3528775"/>
            <a:ext cx="7172100" cy="780300"/>
          </a:xfrm>
          <a:prstGeom prst="rect">
            <a:avLst/>
          </a:prstGeom>
          <a:noFill/>
          <a:ln cap="flat" cmpd="sng" w="19050">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2"/>
                </a:solidFill>
                <a:latin typeface="Open Sans"/>
                <a:ea typeface="Open Sans"/>
                <a:cs typeface="Open Sans"/>
                <a:sym typeface="Open Sans"/>
              </a:rPr>
              <a:t>Some coping methods were not as easy when being read as </a:t>
            </a:r>
            <a:r>
              <a:rPr lang="en" sz="1800">
                <a:solidFill>
                  <a:schemeClr val="dk2"/>
                </a:solidFill>
                <a:latin typeface="Open Sans"/>
                <a:ea typeface="Open Sans"/>
                <a:cs typeface="Open Sans"/>
                <a:sym typeface="Open Sans"/>
              </a:rPr>
              <a:t>formative</a:t>
            </a:r>
            <a:r>
              <a:rPr lang="en" sz="1800">
                <a:solidFill>
                  <a:schemeClr val="dk2"/>
                </a:solidFill>
                <a:latin typeface="Open Sans"/>
                <a:ea typeface="Open Sans"/>
                <a:cs typeface="Open Sans"/>
                <a:sym typeface="Open Sans"/>
              </a:rPr>
              <a:t> tasks (visualization tasks)</a:t>
            </a:r>
            <a:endParaRPr sz="2000">
              <a:solidFill>
                <a:srgbClr val="434343"/>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3</a:t>
            </a:r>
            <a:endParaRPr/>
          </a:p>
        </p:txBody>
      </p:sp>
      <p:sp>
        <p:nvSpPr>
          <p:cNvPr id="266" name="Google Shape;266;p35"/>
          <p:cNvSpPr txBox="1"/>
          <p:nvPr>
            <p:ph idx="1" type="body"/>
          </p:nvPr>
        </p:nvSpPr>
        <p:spPr>
          <a:xfrm>
            <a:off x="311700" y="1591525"/>
            <a:ext cx="8112600" cy="257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Allow those with mood affecting disorders to quickly track daily emotions. </a:t>
            </a:r>
            <a:endParaRPr/>
          </a:p>
          <a:p>
            <a:pPr indent="0" lvl="0" marL="0" rtl="0" algn="l">
              <a:spcBef>
                <a:spcPts val="1200"/>
              </a:spcBef>
              <a:spcAft>
                <a:spcPts val="1200"/>
              </a:spcAft>
              <a:buNone/>
            </a:pPr>
            <a:r>
              <a:rPr lang="en"/>
              <a:t>- </a:t>
            </a:r>
            <a:r>
              <a:rPr lang="en"/>
              <a:t>On days where users might encounter a trigger, Provide functionality to </a:t>
            </a:r>
            <a:r>
              <a:rPr b="1" lang="en"/>
              <a:t>document coping mechanisms</a:t>
            </a:r>
            <a:r>
              <a:rPr lang="en"/>
              <a:t> to deal with these triggers, and </a:t>
            </a:r>
            <a:r>
              <a:rPr b="1" lang="en"/>
              <a:t>optionally journal reactions</a:t>
            </a:r>
            <a:r>
              <a:rPr lang="en"/>
              <a:t> </a:t>
            </a:r>
            <a:r>
              <a:rPr b="1" lang="en"/>
              <a:t>and responses</a:t>
            </a:r>
            <a:r>
              <a:rPr lang="en"/>
              <a:t> to these coping mechanisms. </a:t>
            </a:r>
            <a:endParaRPr/>
          </a:p>
        </p:txBody>
      </p:sp>
      <p:sp>
        <p:nvSpPr>
          <p:cNvPr id="267" name="Google Shape;267;p35"/>
          <p:cNvSpPr txBox="1"/>
          <p:nvPr/>
        </p:nvSpPr>
        <p:spPr>
          <a:xfrm>
            <a:off x="2083200" y="604825"/>
            <a:ext cx="634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666666"/>
                </a:solidFill>
              </a:rPr>
              <a:t>– How might we make coping mechanisms more accessible?</a:t>
            </a:r>
            <a:endParaRPr i="1">
              <a:solidFill>
                <a:srgbClr val="666666"/>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Prototype</a:t>
            </a:r>
            <a:endParaRPr/>
          </a:p>
        </p:txBody>
      </p:sp>
      <p:sp>
        <p:nvSpPr>
          <p:cNvPr id="273" name="Google Shape;273;p36"/>
          <p:cNvSpPr txBox="1"/>
          <p:nvPr>
            <p:ph idx="1" type="body"/>
          </p:nvPr>
        </p:nvSpPr>
        <p:spPr>
          <a:xfrm>
            <a:off x="311700" y="1606150"/>
            <a:ext cx="4260300" cy="2727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i="1" lang="en"/>
              <a:t>Assumption: </a:t>
            </a:r>
            <a:r>
              <a:rPr lang="en"/>
              <a:t>People are comfortable and willing to confront their triggers head on in order to reflect and grow</a:t>
            </a:r>
            <a:endParaRPr/>
          </a:p>
          <a:p>
            <a:pPr indent="0" lvl="0" marL="0" rtl="0" algn="l">
              <a:spcBef>
                <a:spcPts val="1200"/>
              </a:spcBef>
              <a:spcAft>
                <a:spcPts val="0"/>
              </a:spcAft>
              <a:buNone/>
            </a:pPr>
            <a:r>
              <a:rPr b="1" i="1" lang="en"/>
              <a:t>Prop: </a:t>
            </a:r>
            <a:r>
              <a:rPr lang="en"/>
              <a:t>Google form “Journal”</a:t>
            </a:r>
            <a:endParaRPr/>
          </a:p>
          <a:p>
            <a:pPr indent="0" lvl="0" marL="0" rtl="0" algn="l">
              <a:spcBef>
                <a:spcPts val="1200"/>
              </a:spcBef>
              <a:spcAft>
                <a:spcPts val="0"/>
              </a:spcAft>
              <a:buNone/>
            </a:pPr>
            <a:r>
              <a:rPr b="1" i="1" lang="en"/>
              <a:t>Actor: </a:t>
            </a:r>
            <a:r>
              <a:rPr lang="en"/>
              <a:t>College student diagnosed with depression</a:t>
            </a:r>
            <a:endParaRPr/>
          </a:p>
          <a:p>
            <a:pPr indent="0" lvl="0" marL="0" rtl="0" algn="l">
              <a:spcBef>
                <a:spcPts val="1200"/>
              </a:spcBef>
              <a:spcAft>
                <a:spcPts val="1200"/>
              </a:spcAft>
              <a:buNone/>
            </a:pPr>
            <a:r>
              <a:rPr b="1" i="1" lang="en"/>
              <a:t>Role: </a:t>
            </a:r>
            <a:r>
              <a:rPr lang="en"/>
              <a:t>Fill out the form for two consecutive days</a:t>
            </a:r>
            <a:endParaRPr/>
          </a:p>
        </p:txBody>
      </p:sp>
      <p:pic>
        <p:nvPicPr>
          <p:cNvPr id="274" name="Google Shape;274;p36"/>
          <p:cNvPicPr preferRelativeResize="0"/>
          <p:nvPr/>
        </p:nvPicPr>
        <p:blipFill rotWithShape="1">
          <a:blip r:embed="rId3">
            <a:alphaModFix/>
          </a:blip>
          <a:srcRect b="1299" l="0" r="1758" t="957"/>
          <a:stretch/>
        </p:blipFill>
        <p:spPr>
          <a:xfrm>
            <a:off x="4719500" y="488675"/>
            <a:ext cx="4260298" cy="44189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280" name="Google Shape;280;p37"/>
          <p:cNvSpPr txBox="1"/>
          <p:nvPr>
            <p:ph idx="1" type="body"/>
          </p:nvPr>
        </p:nvSpPr>
        <p:spPr>
          <a:xfrm>
            <a:off x="151525" y="2755550"/>
            <a:ext cx="3000000" cy="1531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 sz="1500"/>
              <a:t>Things that worked:</a:t>
            </a:r>
            <a:endParaRPr b="1" i="1" sz="1500"/>
          </a:p>
          <a:p>
            <a:pPr indent="-323850" lvl="0" marL="457200" rtl="0" algn="l">
              <a:spcBef>
                <a:spcPts val="1200"/>
              </a:spcBef>
              <a:spcAft>
                <a:spcPts val="0"/>
              </a:spcAft>
              <a:buClr>
                <a:schemeClr val="dk2"/>
              </a:buClr>
              <a:buSzPts val="1500"/>
              <a:buFont typeface="Open Sans"/>
              <a:buChar char="●"/>
            </a:pPr>
            <a:r>
              <a:rPr lang="en" sz="1500"/>
              <a:t>Improved their mood</a:t>
            </a:r>
            <a:endParaRPr sz="1500"/>
          </a:p>
          <a:p>
            <a:pPr indent="-323850" lvl="0" marL="457200" rtl="0" algn="l">
              <a:spcBef>
                <a:spcPts val="0"/>
              </a:spcBef>
              <a:spcAft>
                <a:spcPts val="0"/>
              </a:spcAft>
              <a:buClr>
                <a:schemeClr val="dk2"/>
              </a:buClr>
              <a:buSzPts val="1500"/>
              <a:buFont typeface="Open Sans"/>
              <a:buChar char="●"/>
            </a:pPr>
            <a:r>
              <a:rPr lang="en" sz="1500"/>
              <a:t>Generally positive and helped them move past it </a:t>
            </a:r>
            <a:endParaRPr sz="1500"/>
          </a:p>
        </p:txBody>
      </p:sp>
      <p:sp>
        <p:nvSpPr>
          <p:cNvPr id="281" name="Google Shape;281;p37"/>
          <p:cNvSpPr txBox="1"/>
          <p:nvPr/>
        </p:nvSpPr>
        <p:spPr>
          <a:xfrm>
            <a:off x="3049950" y="2755550"/>
            <a:ext cx="3115200" cy="1365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en" sz="1500">
                <a:solidFill>
                  <a:schemeClr val="dk2"/>
                </a:solidFill>
                <a:latin typeface="Open Sans"/>
                <a:ea typeface="Open Sans"/>
                <a:cs typeface="Open Sans"/>
                <a:sym typeface="Open Sans"/>
              </a:rPr>
              <a:t>Things that didn’t work:</a:t>
            </a:r>
            <a:endParaRPr b="1" i="1" sz="1500">
              <a:solidFill>
                <a:schemeClr val="dk2"/>
              </a:solidFill>
              <a:latin typeface="Open Sans"/>
              <a:ea typeface="Open Sans"/>
              <a:cs typeface="Open Sans"/>
              <a:sym typeface="Open Sans"/>
            </a:endParaRPr>
          </a:p>
          <a:p>
            <a:pPr indent="-323850" lvl="0" marL="457200" rtl="0" algn="l">
              <a:lnSpc>
                <a:spcPct val="115000"/>
              </a:lnSpc>
              <a:spcBef>
                <a:spcPts val="1200"/>
              </a:spcBef>
              <a:spcAft>
                <a:spcPts val="0"/>
              </a:spcAft>
              <a:buClr>
                <a:schemeClr val="dk2"/>
              </a:buClr>
              <a:buSzPts val="1500"/>
              <a:buFont typeface="Open Sans"/>
              <a:buChar char="●"/>
            </a:pPr>
            <a:r>
              <a:rPr lang="en" sz="1500">
                <a:solidFill>
                  <a:schemeClr val="dk2"/>
                </a:solidFill>
                <a:latin typeface="Open Sans"/>
                <a:ea typeface="Open Sans"/>
                <a:cs typeface="Open Sans"/>
                <a:sym typeface="Open Sans"/>
              </a:rPr>
              <a:t>“Sometimes it made me feel worse”</a:t>
            </a:r>
            <a:endParaRPr sz="1500">
              <a:solidFill>
                <a:schemeClr val="dk2"/>
              </a:solidFill>
              <a:latin typeface="Open Sans"/>
              <a:ea typeface="Open Sans"/>
              <a:cs typeface="Open Sans"/>
              <a:sym typeface="Open Sans"/>
            </a:endParaRPr>
          </a:p>
          <a:p>
            <a:pPr indent="-323850" lvl="0" marL="457200" rtl="0" algn="l">
              <a:lnSpc>
                <a:spcPct val="115000"/>
              </a:lnSpc>
              <a:spcBef>
                <a:spcPts val="0"/>
              </a:spcBef>
              <a:spcAft>
                <a:spcPts val="0"/>
              </a:spcAft>
              <a:buClr>
                <a:schemeClr val="dk2"/>
              </a:buClr>
              <a:buSzPts val="1500"/>
              <a:buFont typeface="Open Sans"/>
              <a:buChar char="●"/>
            </a:pPr>
            <a:r>
              <a:rPr lang="en" sz="1500">
                <a:solidFill>
                  <a:schemeClr val="dk2"/>
                </a:solidFill>
                <a:latin typeface="Open Sans"/>
                <a:ea typeface="Open Sans"/>
                <a:cs typeface="Open Sans"/>
                <a:sym typeface="Open Sans"/>
              </a:rPr>
              <a:t>Hard to revisit </a:t>
            </a:r>
            <a:endParaRPr sz="1700"/>
          </a:p>
        </p:txBody>
      </p:sp>
      <p:sp>
        <p:nvSpPr>
          <p:cNvPr id="282" name="Google Shape;282;p37"/>
          <p:cNvSpPr txBox="1"/>
          <p:nvPr/>
        </p:nvSpPr>
        <p:spPr>
          <a:xfrm>
            <a:off x="5737500" y="2755550"/>
            <a:ext cx="3406500" cy="1473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en" sz="1500">
                <a:solidFill>
                  <a:schemeClr val="dk2"/>
                </a:solidFill>
                <a:latin typeface="Open Sans"/>
                <a:ea typeface="Open Sans"/>
                <a:cs typeface="Open Sans"/>
                <a:sym typeface="Open Sans"/>
              </a:rPr>
              <a:t>Surprises:</a:t>
            </a:r>
            <a:endParaRPr b="1" i="1" sz="1500">
              <a:solidFill>
                <a:schemeClr val="dk2"/>
              </a:solidFill>
              <a:latin typeface="Open Sans"/>
              <a:ea typeface="Open Sans"/>
              <a:cs typeface="Open Sans"/>
              <a:sym typeface="Open Sans"/>
            </a:endParaRPr>
          </a:p>
          <a:p>
            <a:pPr indent="-323850" lvl="0" marL="457200" rtl="0" algn="l">
              <a:lnSpc>
                <a:spcPct val="115000"/>
              </a:lnSpc>
              <a:spcBef>
                <a:spcPts val="1200"/>
              </a:spcBef>
              <a:spcAft>
                <a:spcPts val="0"/>
              </a:spcAft>
              <a:buClr>
                <a:schemeClr val="dk2"/>
              </a:buClr>
              <a:buSzPts val="1500"/>
              <a:buFont typeface="Open Sans"/>
              <a:buChar char="●"/>
            </a:pPr>
            <a:r>
              <a:rPr lang="en" sz="1500">
                <a:solidFill>
                  <a:schemeClr val="dk2"/>
                </a:solidFill>
                <a:latin typeface="Open Sans"/>
                <a:ea typeface="Open Sans"/>
                <a:cs typeface="Open Sans"/>
                <a:sym typeface="Open Sans"/>
              </a:rPr>
              <a:t>Helpfulness depended on the day/severity of the trigger</a:t>
            </a:r>
            <a:endParaRPr b="1" sz="1500">
              <a:solidFill>
                <a:schemeClr val="dk2"/>
              </a:solidFill>
              <a:latin typeface="Open Sans"/>
              <a:ea typeface="Open Sans"/>
              <a:cs typeface="Open Sans"/>
              <a:sym typeface="Open Sans"/>
            </a:endParaRPr>
          </a:p>
          <a:p>
            <a:pPr indent="0" lvl="0" marL="0" rtl="0" algn="l">
              <a:lnSpc>
                <a:spcPct val="115000"/>
              </a:lnSpc>
              <a:spcBef>
                <a:spcPts val="1200"/>
              </a:spcBef>
              <a:spcAft>
                <a:spcPts val="1200"/>
              </a:spcAft>
              <a:buNone/>
            </a:pPr>
            <a:r>
              <a:t/>
            </a:r>
            <a:endParaRPr sz="1200">
              <a:solidFill>
                <a:schemeClr val="dk2"/>
              </a:solidFill>
              <a:latin typeface="Open Sans"/>
              <a:ea typeface="Open Sans"/>
              <a:cs typeface="Open Sans"/>
              <a:sym typeface="Open Sans"/>
            </a:endParaRPr>
          </a:p>
        </p:txBody>
      </p:sp>
      <p:sp>
        <p:nvSpPr>
          <p:cNvPr id="283" name="Google Shape;283;p37"/>
          <p:cNvSpPr txBox="1"/>
          <p:nvPr/>
        </p:nvSpPr>
        <p:spPr>
          <a:xfrm>
            <a:off x="311700" y="1413550"/>
            <a:ext cx="8591700" cy="901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en" sz="1700">
                <a:solidFill>
                  <a:schemeClr val="dk2"/>
                </a:solidFill>
                <a:latin typeface="Open Sans"/>
                <a:ea typeface="Open Sans"/>
                <a:cs typeface="Open Sans"/>
                <a:sym typeface="Open Sans"/>
              </a:rPr>
              <a:t>Trigger</a:t>
            </a:r>
            <a:r>
              <a:rPr b="1" i="1" lang="en" sz="1700">
                <a:solidFill>
                  <a:schemeClr val="dk2"/>
                </a:solidFill>
                <a:latin typeface="Open Sans"/>
                <a:ea typeface="Open Sans"/>
                <a:cs typeface="Open Sans"/>
                <a:sym typeface="Open Sans"/>
              </a:rPr>
              <a:t>: </a:t>
            </a:r>
            <a:r>
              <a:rPr lang="en" sz="1700">
                <a:solidFill>
                  <a:schemeClr val="dk2"/>
                </a:solidFill>
                <a:latin typeface="Open Sans"/>
                <a:ea typeface="Open Sans"/>
                <a:cs typeface="Open Sans"/>
                <a:sym typeface="Open Sans"/>
              </a:rPr>
              <a:t>Unexpected car crash in a movie caused a panic attack</a:t>
            </a:r>
            <a:endParaRPr sz="1700">
              <a:solidFill>
                <a:schemeClr val="dk2"/>
              </a:solidFill>
              <a:latin typeface="Open Sans"/>
              <a:ea typeface="Open Sans"/>
              <a:cs typeface="Open Sans"/>
              <a:sym typeface="Open Sans"/>
            </a:endParaRPr>
          </a:p>
          <a:p>
            <a:pPr indent="0" lvl="0" marL="0" rtl="0" algn="ctr">
              <a:lnSpc>
                <a:spcPct val="115000"/>
              </a:lnSpc>
              <a:spcBef>
                <a:spcPts val="1200"/>
              </a:spcBef>
              <a:spcAft>
                <a:spcPts val="1200"/>
              </a:spcAft>
              <a:buNone/>
            </a:pPr>
            <a:r>
              <a:rPr b="1" i="1" lang="en" sz="1700">
                <a:solidFill>
                  <a:schemeClr val="dk2"/>
                </a:solidFill>
                <a:latin typeface="Open Sans"/>
                <a:ea typeface="Open Sans"/>
                <a:cs typeface="Open Sans"/>
                <a:sym typeface="Open Sans"/>
              </a:rPr>
              <a:t>Past Occurrences</a:t>
            </a:r>
            <a:r>
              <a:rPr b="1" i="1" lang="en" sz="1700">
                <a:solidFill>
                  <a:schemeClr val="dk2"/>
                </a:solidFill>
                <a:latin typeface="Open Sans"/>
                <a:ea typeface="Open Sans"/>
                <a:cs typeface="Open Sans"/>
                <a:sym typeface="Open Sans"/>
              </a:rPr>
              <a:t>: </a:t>
            </a:r>
            <a:r>
              <a:rPr lang="en" sz="1700">
                <a:solidFill>
                  <a:schemeClr val="dk2"/>
                </a:solidFill>
                <a:latin typeface="Open Sans"/>
                <a:ea typeface="Open Sans"/>
                <a:cs typeface="Open Sans"/>
                <a:sym typeface="Open Sans"/>
              </a:rPr>
              <a:t>10-15</a:t>
            </a:r>
            <a:endParaRPr b="1" i="1" sz="1900">
              <a:solidFill>
                <a:schemeClr val="dk2"/>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8"/>
          <p:cNvSpPr txBox="1"/>
          <p:nvPr/>
        </p:nvSpPr>
        <p:spPr>
          <a:xfrm>
            <a:off x="985950" y="870375"/>
            <a:ext cx="7172100" cy="780300"/>
          </a:xfrm>
          <a:prstGeom prst="rect">
            <a:avLst/>
          </a:prstGeom>
          <a:noFill/>
          <a:ln cap="flat" cmpd="sng" w="19050">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2"/>
                </a:solidFill>
                <a:latin typeface="Open Sans"/>
                <a:ea typeface="Open Sans"/>
                <a:cs typeface="Open Sans"/>
                <a:sym typeface="Open Sans"/>
              </a:rPr>
              <a:t>People are comfortable and willing to confront their triggers head on in order to reflect and grow</a:t>
            </a:r>
            <a:endParaRPr sz="2000">
              <a:solidFill>
                <a:srgbClr val="434343"/>
              </a:solidFill>
            </a:endParaRPr>
          </a:p>
        </p:txBody>
      </p:sp>
      <p:sp>
        <p:nvSpPr>
          <p:cNvPr id="289" name="Google Shape;289;p38"/>
          <p:cNvSpPr txBox="1"/>
          <p:nvPr/>
        </p:nvSpPr>
        <p:spPr>
          <a:xfrm>
            <a:off x="3835500" y="1922000"/>
            <a:ext cx="1473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100">
                <a:solidFill>
                  <a:schemeClr val="accent1"/>
                </a:solidFill>
                <a:latin typeface="PT Sans Narrow"/>
                <a:ea typeface="PT Sans Narrow"/>
                <a:cs typeface="PT Sans Narrow"/>
                <a:sym typeface="PT Sans Narrow"/>
              </a:rPr>
              <a:t>VALID</a:t>
            </a:r>
            <a:endParaRPr sz="3100"/>
          </a:p>
        </p:txBody>
      </p:sp>
      <p:sp>
        <p:nvSpPr>
          <p:cNvPr id="290" name="Google Shape;290;p38"/>
          <p:cNvSpPr txBox="1"/>
          <p:nvPr/>
        </p:nvSpPr>
        <p:spPr>
          <a:xfrm>
            <a:off x="3072000" y="2737700"/>
            <a:ext cx="3000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rgbClr val="999999"/>
                </a:solidFill>
                <a:latin typeface="PT Sans Narrow"/>
                <a:ea typeface="PT Sans Narrow"/>
                <a:cs typeface="PT Sans Narrow"/>
                <a:sym typeface="PT Sans Narrow"/>
              </a:rPr>
              <a:t>BUT…</a:t>
            </a:r>
            <a:endParaRPr sz="100">
              <a:solidFill>
                <a:srgbClr val="999999"/>
              </a:solidFill>
            </a:endParaRPr>
          </a:p>
        </p:txBody>
      </p:sp>
      <p:sp>
        <p:nvSpPr>
          <p:cNvPr id="291" name="Google Shape;291;p38"/>
          <p:cNvSpPr txBox="1"/>
          <p:nvPr/>
        </p:nvSpPr>
        <p:spPr>
          <a:xfrm>
            <a:off x="985950" y="3528775"/>
            <a:ext cx="7172100" cy="780300"/>
          </a:xfrm>
          <a:prstGeom prst="rect">
            <a:avLst/>
          </a:prstGeom>
          <a:noFill/>
          <a:ln cap="flat" cmpd="sng" w="19050">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2"/>
                </a:solidFill>
                <a:latin typeface="Open Sans"/>
                <a:ea typeface="Open Sans"/>
                <a:cs typeface="Open Sans"/>
                <a:sym typeface="Open Sans"/>
              </a:rPr>
              <a:t>A daily mood </a:t>
            </a:r>
            <a:r>
              <a:rPr lang="en" sz="1800">
                <a:solidFill>
                  <a:schemeClr val="dk2"/>
                </a:solidFill>
                <a:latin typeface="Open Sans"/>
                <a:ea typeface="Open Sans"/>
                <a:cs typeface="Open Sans"/>
                <a:sym typeface="Open Sans"/>
              </a:rPr>
              <a:t>journal</a:t>
            </a:r>
            <a:r>
              <a:rPr lang="en" sz="1800">
                <a:solidFill>
                  <a:schemeClr val="dk2"/>
                </a:solidFill>
                <a:latin typeface="Open Sans"/>
                <a:ea typeface="Open Sans"/>
                <a:cs typeface="Open Sans"/>
                <a:sym typeface="Open Sans"/>
              </a:rPr>
              <a:t> would be more productive than one that could be used as the user </a:t>
            </a:r>
            <a:endParaRPr sz="2000">
              <a:solidFill>
                <a:srgbClr val="434343"/>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learned…</a:t>
            </a:r>
            <a:endParaRPr/>
          </a:p>
        </p:txBody>
      </p:sp>
      <p:sp>
        <p:nvSpPr>
          <p:cNvPr id="297" name="Google Shape;297;p39"/>
          <p:cNvSpPr txBox="1"/>
          <p:nvPr>
            <p:ph idx="1" type="body"/>
          </p:nvPr>
        </p:nvSpPr>
        <p:spPr>
          <a:xfrm>
            <a:off x="517416" y="1354489"/>
            <a:ext cx="8520600" cy="3302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Confronting emotional triggers can be beneficial, but there may be a limit as to </a:t>
            </a:r>
            <a:r>
              <a:rPr b="1" lang="en"/>
              <a:t>how frequent</a:t>
            </a:r>
            <a:r>
              <a:rPr lang="en"/>
              <a:t> one is comfortable with the action</a:t>
            </a:r>
            <a:endParaRPr/>
          </a:p>
          <a:p>
            <a:pPr indent="0" lvl="0" marL="457200" rtl="0" algn="l">
              <a:spcBef>
                <a:spcPts val="1200"/>
              </a:spcBef>
              <a:spcAft>
                <a:spcPts val="0"/>
              </a:spcAft>
              <a:buNone/>
            </a:pPr>
            <a:r>
              <a:t/>
            </a:r>
            <a:endParaRPr sz="100"/>
          </a:p>
          <a:p>
            <a:pPr indent="-342900" lvl="0" marL="457200" rtl="0" algn="l">
              <a:spcBef>
                <a:spcPts val="1200"/>
              </a:spcBef>
              <a:spcAft>
                <a:spcPts val="0"/>
              </a:spcAft>
              <a:buSzPts val="1800"/>
              <a:buChar char="-"/>
            </a:pPr>
            <a:r>
              <a:rPr lang="en"/>
              <a:t>OCD episodes can effectively be </a:t>
            </a:r>
            <a:r>
              <a:rPr lang="en"/>
              <a:t>dealt</a:t>
            </a:r>
            <a:r>
              <a:rPr lang="en"/>
              <a:t> with through self-lead walk throughs of coping mechanisms, but formatting these personalized list has an effect on the user’s </a:t>
            </a:r>
            <a:r>
              <a:rPr lang="en"/>
              <a:t>experience</a:t>
            </a:r>
            <a:r>
              <a:rPr lang="en"/>
              <a:t>.</a:t>
            </a:r>
            <a:endParaRPr/>
          </a:p>
          <a:p>
            <a:pPr indent="0" lvl="0" marL="0" rtl="0" algn="l">
              <a:spcBef>
                <a:spcPts val="1200"/>
              </a:spcBef>
              <a:spcAft>
                <a:spcPts val="0"/>
              </a:spcAft>
              <a:buNone/>
            </a:pPr>
            <a:r>
              <a:t/>
            </a:r>
            <a:endParaRPr sz="100"/>
          </a:p>
          <a:p>
            <a:pPr indent="-342900" lvl="0" marL="457200" rtl="0" algn="l">
              <a:spcBef>
                <a:spcPts val="1200"/>
              </a:spcBef>
              <a:spcAft>
                <a:spcPts val="0"/>
              </a:spcAft>
              <a:buSzPts val="1800"/>
              <a:buChar char="-"/>
            </a:pPr>
            <a:r>
              <a:rPr lang="en"/>
              <a:t>People are </a:t>
            </a:r>
            <a:r>
              <a:rPr b="1" lang="en"/>
              <a:t>more comfortable</a:t>
            </a:r>
            <a:r>
              <a:rPr lang="en"/>
              <a:t> asking questions to a group vs an individual, and questions posed to groups are typically </a:t>
            </a:r>
            <a:r>
              <a:rPr b="1" lang="en"/>
              <a:t>more elaborate</a:t>
            </a:r>
            <a:r>
              <a:rPr lang="en"/>
              <a:t> than those posed to </a:t>
            </a:r>
            <a:r>
              <a:rPr lang="en"/>
              <a:t>individuals.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What’s next…</a:t>
            </a:r>
            <a:endParaRPr/>
          </a:p>
        </p:txBody>
      </p:sp>
      <p:sp>
        <p:nvSpPr>
          <p:cNvPr id="303" name="Google Shape;303;p40"/>
          <p:cNvSpPr txBox="1"/>
          <p:nvPr>
            <p:ph idx="1" type="body"/>
          </p:nvPr>
        </p:nvSpPr>
        <p:spPr>
          <a:xfrm>
            <a:off x="311700" y="1266325"/>
            <a:ext cx="8520600" cy="3610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Solution 1: </a:t>
            </a:r>
            <a:r>
              <a:rPr lang="en" sz="1900"/>
              <a:t>Connect those with disabilities to network of friends that could potentially help them in their area with a </a:t>
            </a:r>
            <a:r>
              <a:rPr b="1" lang="en" sz="1900"/>
              <a:t>digital help-request platform.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The needs this solution addresses were </a:t>
            </a:r>
            <a:r>
              <a:rPr lang="en"/>
              <a:t>recognized in the most diverse range of individuals with both physical and mental disabilities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Next we hope to test some more of this solution’s assumptions with new prototypes.</a:t>
            </a:r>
            <a:endParaRPr/>
          </a:p>
          <a:p>
            <a:pPr indent="0" lvl="0" marL="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1"/>
          <p:cNvSpPr txBox="1"/>
          <p:nvPr>
            <p:ph type="title"/>
          </p:nvPr>
        </p:nvSpPr>
        <p:spPr>
          <a:xfrm>
            <a:off x="311700" y="1930200"/>
            <a:ext cx="8520600" cy="1283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4155"/>
              <a:t>Thank you! </a:t>
            </a:r>
            <a:endParaRPr sz="4155"/>
          </a:p>
          <a:p>
            <a:pPr indent="0" lvl="0" marL="0" rtl="0" algn="ctr">
              <a:spcBef>
                <a:spcPts val="0"/>
              </a:spcBef>
              <a:spcAft>
                <a:spcPts val="0"/>
              </a:spcAft>
              <a:buNone/>
            </a:pPr>
            <a:r>
              <a:rPr lang="en" sz="4155"/>
              <a:t>Any Questions?</a:t>
            </a:r>
            <a:endParaRPr sz="4155"/>
          </a:p>
          <a:p>
            <a:pPr indent="0" lvl="0" marL="0" rtl="0" algn="ctr">
              <a:spcBef>
                <a:spcPts val="0"/>
              </a:spcBef>
              <a:spcAft>
                <a:spcPts val="0"/>
              </a:spcAft>
              <a:buNone/>
            </a:pPr>
            <a:r>
              <a:t/>
            </a:r>
            <a:endParaRPr sz="1400"/>
          </a:p>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POV</a:t>
            </a:r>
            <a:endParaRPr/>
          </a:p>
        </p:txBody>
      </p:sp>
      <p:pic>
        <p:nvPicPr>
          <p:cNvPr id="105" name="Google Shape;105;p15"/>
          <p:cNvPicPr preferRelativeResize="0"/>
          <p:nvPr/>
        </p:nvPicPr>
        <p:blipFill>
          <a:blip r:embed="rId3">
            <a:alphaModFix/>
          </a:blip>
          <a:stretch>
            <a:fillRect/>
          </a:stretch>
        </p:blipFill>
        <p:spPr>
          <a:xfrm>
            <a:off x="108650" y="1667312"/>
            <a:ext cx="8926700" cy="18088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 POVs</a:t>
            </a:r>
            <a:endParaRPr/>
          </a:p>
        </p:txBody>
      </p:sp>
      <p:pic>
        <p:nvPicPr>
          <p:cNvPr id="314" name="Google Shape;314;p42"/>
          <p:cNvPicPr preferRelativeResize="0"/>
          <p:nvPr/>
        </p:nvPicPr>
        <p:blipFill>
          <a:blip r:embed="rId3">
            <a:alphaModFix/>
          </a:blip>
          <a:stretch>
            <a:fillRect/>
          </a:stretch>
        </p:blipFill>
        <p:spPr>
          <a:xfrm>
            <a:off x="2169488" y="1152425"/>
            <a:ext cx="4805035" cy="3686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 HMWs for each POV</a:t>
            </a:r>
            <a:endParaRPr/>
          </a:p>
        </p:txBody>
      </p:sp>
      <p:sp>
        <p:nvSpPr>
          <p:cNvPr id="320" name="Google Shape;320;p4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1" name="Google Shape;321;p43"/>
          <p:cNvPicPr preferRelativeResize="0"/>
          <p:nvPr/>
        </p:nvPicPr>
        <p:blipFill rotWithShape="1">
          <a:blip r:embed="rId3">
            <a:alphaModFix/>
          </a:blip>
          <a:srcRect b="58703" l="0" r="0" t="0"/>
          <a:stretch/>
        </p:blipFill>
        <p:spPr>
          <a:xfrm>
            <a:off x="356400" y="2994400"/>
            <a:ext cx="4073050" cy="1314300"/>
          </a:xfrm>
          <a:prstGeom prst="rect">
            <a:avLst/>
          </a:prstGeom>
          <a:noFill/>
          <a:ln>
            <a:noFill/>
          </a:ln>
        </p:spPr>
      </p:pic>
      <p:pic>
        <p:nvPicPr>
          <p:cNvPr id="322" name="Google Shape;322;p43"/>
          <p:cNvPicPr preferRelativeResize="0"/>
          <p:nvPr/>
        </p:nvPicPr>
        <p:blipFill>
          <a:blip r:embed="rId4">
            <a:alphaModFix/>
          </a:blip>
          <a:stretch>
            <a:fillRect/>
          </a:stretch>
        </p:blipFill>
        <p:spPr>
          <a:xfrm>
            <a:off x="0" y="1152431"/>
            <a:ext cx="9144001" cy="1653988"/>
          </a:xfrm>
          <a:prstGeom prst="rect">
            <a:avLst/>
          </a:prstGeom>
          <a:noFill/>
          <a:ln>
            <a:noFill/>
          </a:ln>
        </p:spPr>
      </p:pic>
      <p:pic>
        <p:nvPicPr>
          <p:cNvPr id="323" name="Google Shape;323;p43"/>
          <p:cNvPicPr preferRelativeResize="0"/>
          <p:nvPr/>
        </p:nvPicPr>
        <p:blipFill>
          <a:blip r:embed="rId5">
            <a:alphaModFix/>
          </a:blip>
          <a:stretch>
            <a:fillRect/>
          </a:stretch>
        </p:blipFill>
        <p:spPr>
          <a:xfrm>
            <a:off x="4471775" y="2891502"/>
            <a:ext cx="4438024" cy="20053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 HMWs for each POV</a:t>
            </a:r>
            <a:endParaRPr/>
          </a:p>
        </p:txBody>
      </p:sp>
      <p:sp>
        <p:nvSpPr>
          <p:cNvPr id="329" name="Google Shape;329;p4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0" name="Google Shape;330;p44"/>
          <p:cNvPicPr preferRelativeResize="0"/>
          <p:nvPr/>
        </p:nvPicPr>
        <p:blipFill>
          <a:blip r:embed="rId3">
            <a:alphaModFix/>
          </a:blip>
          <a:stretch>
            <a:fillRect/>
          </a:stretch>
        </p:blipFill>
        <p:spPr>
          <a:xfrm>
            <a:off x="0" y="1152427"/>
            <a:ext cx="9144001" cy="1621596"/>
          </a:xfrm>
          <a:prstGeom prst="rect">
            <a:avLst/>
          </a:prstGeom>
          <a:noFill/>
          <a:ln>
            <a:noFill/>
          </a:ln>
        </p:spPr>
      </p:pic>
      <p:pic>
        <p:nvPicPr>
          <p:cNvPr id="331" name="Google Shape;331;p44"/>
          <p:cNvPicPr preferRelativeResize="0"/>
          <p:nvPr/>
        </p:nvPicPr>
        <p:blipFill>
          <a:blip r:embed="rId4">
            <a:alphaModFix/>
          </a:blip>
          <a:stretch>
            <a:fillRect/>
          </a:stretch>
        </p:blipFill>
        <p:spPr>
          <a:xfrm>
            <a:off x="159275" y="3048913"/>
            <a:ext cx="4505751" cy="1568901"/>
          </a:xfrm>
          <a:prstGeom prst="rect">
            <a:avLst/>
          </a:prstGeom>
          <a:noFill/>
          <a:ln>
            <a:noFill/>
          </a:ln>
        </p:spPr>
      </p:pic>
      <p:pic>
        <p:nvPicPr>
          <p:cNvPr id="332" name="Google Shape;332;p44"/>
          <p:cNvPicPr preferRelativeResize="0"/>
          <p:nvPr/>
        </p:nvPicPr>
        <p:blipFill>
          <a:blip r:embed="rId5">
            <a:alphaModFix/>
          </a:blip>
          <a:stretch>
            <a:fillRect/>
          </a:stretch>
        </p:blipFill>
        <p:spPr>
          <a:xfrm>
            <a:off x="4775725" y="2952175"/>
            <a:ext cx="4273899" cy="1762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 HMWs for each POV</a:t>
            </a:r>
            <a:endParaRPr/>
          </a:p>
        </p:txBody>
      </p:sp>
      <p:sp>
        <p:nvSpPr>
          <p:cNvPr id="338" name="Google Shape;338;p4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9" name="Google Shape;339;p45"/>
          <p:cNvPicPr preferRelativeResize="0"/>
          <p:nvPr/>
        </p:nvPicPr>
        <p:blipFill>
          <a:blip r:embed="rId3">
            <a:alphaModFix/>
          </a:blip>
          <a:stretch>
            <a:fillRect/>
          </a:stretch>
        </p:blipFill>
        <p:spPr>
          <a:xfrm>
            <a:off x="0" y="1099513"/>
            <a:ext cx="9143999" cy="1629624"/>
          </a:xfrm>
          <a:prstGeom prst="rect">
            <a:avLst/>
          </a:prstGeom>
          <a:noFill/>
          <a:ln>
            <a:noFill/>
          </a:ln>
        </p:spPr>
      </p:pic>
      <p:pic>
        <p:nvPicPr>
          <p:cNvPr id="340" name="Google Shape;340;p45"/>
          <p:cNvPicPr preferRelativeResize="0"/>
          <p:nvPr/>
        </p:nvPicPr>
        <p:blipFill>
          <a:blip r:embed="rId4">
            <a:alphaModFix/>
          </a:blip>
          <a:stretch>
            <a:fillRect/>
          </a:stretch>
        </p:blipFill>
        <p:spPr>
          <a:xfrm>
            <a:off x="0" y="3024900"/>
            <a:ext cx="4572000" cy="1435102"/>
          </a:xfrm>
          <a:prstGeom prst="rect">
            <a:avLst/>
          </a:prstGeom>
          <a:noFill/>
          <a:ln>
            <a:noFill/>
          </a:ln>
        </p:spPr>
      </p:pic>
      <p:pic>
        <p:nvPicPr>
          <p:cNvPr id="341" name="Google Shape;341;p45"/>
          <p:cNvPicPr preferRelativeResize="0"/>
          <p:nvPr/>
        </p:nvPicPr>
        <p:blipFill>
          <a:blip r:embed="rId5">
            <a:alphaModFix/>
          </a:blip>
          <a:stretch>
            <a:fillRect/>
          </a:stretch>
        </p:blipFill>
        <p:spPr>
          <a:xfrm>
            <a:off x="4612750" y="2840925"/>
            <a:ext cx="4470176" cy="2032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 HMWs for each POV</a:t>
            </a:r>
            <a:endParaRPr/>
          </a:p>
        </p:txBody>
      </p:sp>
      <p:sp>
        <p:nvSpPr>
          <p:cNvPr id="347" name="Google Shape;347;p4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8" name="Google Shape;348;p46"/>
          <p:cNvPicPr preferRelativeResize="0"/>
          <p:nvPr/>
        </p:nvPicPr>
        <p:blipFill>
          <a:blip r:embed="rId3">
            <a:alphaModFix/>
          </a:blip>
          <a:stretch>
            <a:fillRect/>
          </a:stretch>
        </p:blipFill>
        <p:spPr>
          <a:xfrm>
            <a:off x="0" y="1152421"/>
            <a:ext cx="9144000" cy="1618407"/>
          </a:xfrm>
          <a:prstGeom prst="rect">
            <a:avLst/>
          </a:prstGeom>
          <a:noFill/>
          <a:ln>
            <a:noFill/>
          </a:ln>
        </p:spPr>
      </p:pic>
      <p:pic>
        <p:nvPicPr>
          <p:cNvPr id="349" name="Google Shape;349;p46"/>
          <p:cNvPicPr preferRelativeResize="0"/>
          <p:nvPr/>
        </p:nvPicPr>
        <p:blipFill>
          <a:blip r:embed="rId4">
            <a:alphaModFix/>
          </a:blip>
          <a:stretch>
            <a:fillRect/>
          </a:stretch>
        </p:blipFill>
        <p:spPr>
          <a:xfrm>
            <a:off x="0" y="3196588"/>
            <a:ext cx="4572001" cy="1321120"/>
          </a:xfrm>
          <a:prstGeom prst="rect">
            <a:avLst/>
          </a:prstGeom>
          <a:noFill/>
          <a:ln>
            <a:noFill/>
          </a:ln>
        </p:spPr>
      </p:pic>
      <p:pic>
        <p:nvPicPr>
          <p:cNvPr id="350" name="Google Shape;350;p46"/>
          <p:cNvPicPr preferRelativeResize="0"/>
          <p:nvPr/>
        </p:nvPicPr>
        <p:blipFill>
          <a:blip r:embed="rId5">
            <a:alphaModFix/>
          </a:blip>
          <a:stretch>
            <a:fillRect/>
          </a:stretch>
        </p:blipFill>
        <p:spPr>
          <a:xfrm>
            <a:off x="4633100" y="2875050"/>
            <a:ext cx="4460000" cy="2154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 Solutions for each HMW</a:t>
            </a:r>
            <a:endParaRPr/>
          </a:p>
        </p:txBody>
      </p:sp>
      <p:pic>
        <p:nvPicPr>
          <p:cNvPr id="356" name="Google Shape;356;p47"/>
          <p:cNvPicPr preferRelativeResize="0"/>
          <p:nvPr/>
        </p:nvPicPr>
        <p:blipFill>
          <a:blip r:embed="rId3">
            <a:alphaModFix/>
          </a:blip>
          <a:stretch>
            <a:fillRect/>
          </a:stretch>
        </p:blipFill>
        <p:spPr>
          <a:xfrm>
            <a:off x="2256450" y="1152425"/>
            <a:ext cx="4631106" cy="3686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 Solutions for each HMW</a:t>
            </a:r>
            <a:endParaRPr/>
          </a:p>
        </p:txBody>
      </p:sp>
      <p:pic>
        <p:nvPicPr>
          <p:cNvPr id="362" name="Google Shape;362;p48"/>
          <p:cNvPicPr preferRelativeResize="0"/>
          <p:nvPr/>
        </p:nvPicPr>
        <p:blipFill>
          <a:blip r:embed="rId3">
            <a:alphaModFix/>
          </a:blip>
          <a:stretch>
            <a:fillRect/>
          </a:stretch>
        </p:blipFill>
        <p:spPr>
          <a:xfrm>
            <a:off x="2663037" y="1152425"/>
            <a:ext cx="3817926" cy="36862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 Solutions for each HMW</a:t>
            </a:r>
            <a:endParaRPr/>
          </a:p>
        </p:txBody>
      </p:sp>
      <p:pic>
        <p:nvPicPr>
          <p:cNvPr id="368" name="Google Shape;368;p49"/>
          <p:cNvPicPr preferRelativeResize="0"/>
          <p:nvPr/>
        </p:nvPicPr>
        <p:blipFill>
          <a:blip r:embed="rId3">
            <a:alphaModFix/>
          </a:blip>
          <a:stretch>
            <a:fillRect/>
          </a:stretch>
        </p:blipFill>
        <p:spPr>
          <a:xfrm>
            <a:off x="2651600" y="1152425"/>
            <a:ext cx="3840790" cy="3686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 Google Form Prototype Questions</a:t>
            </a:r>
            <a:endParaRPr/>
          </a:p>
        </p:txBody>
      </p:sp>
      <p:pic>
        <p:nvPicPr>
          <p:cNvPr id="374" name="Google Shape;374;p50"/>
          <p:cNvPicPr preferRelativeResize="0"/>
          <p:nvPr/>
        </p:nvPicPr>
        <p:blipFill>
          <a:blip r:embed="rId3">
            <a:alphaModFix/>
          </a:blip>
          <a:stretch>
            <a:fillRect/>
          </a:stretch>
        </p:blipFill>
        <p:spPr>
          <a:xfrm>
            <a:off x="0" y="1266975"/>
            <a:ext cx="3239248" cy="3686276"/>
          </a:xfrm>
          <a:prstGeom prst="rect">
            <a:avLst/>
          </a:prstGeom>
          <a:noFill/>
          <a:ln>
            <a:noFill/>
          </a:ln>
        </p:spPr>
      </p:pic>
      <p:pic>
        <p:nvPicPr>
          <p:cNvPr id="375" name="Google Shape;375;p50"/>
          <p:cNvPicPr preferRelativeResize="0"/>
          <p:nvPr/>
        </p:nvPicPr>
        <p:blipFill>
          <a:blip r:embed="rId4">
            <a:alphaModFix/>
          </a:blip>
          <a:stretch>
            <a:fillRect/>
          </a:stretch>
        </p:blipFill>
        <p:spPr>
          <a:xfrm>
            <a:off x="3296013" y="1266975"/>
            <a:ext cx="3127875" cy="3686276"/>
          </a:xfrm>
          <a:prstGeom prst="rect">
            <a:avLst/>
          </a:prstGeom>
          <a:noFill/>
          <a:ln>
            <a:noFill/>
          </a:ln>
        </p:spPr>
      </p:pic>
      <p:pic>
        <p:nvPicPr>
          <p:cNvPr id="376" name="Google Shape;376;p50"/>
          <p:cNvPicPr preferRelativeResize="0"/>
          <p:nvPr/>
        </p:nvPicPr>
        <p:blipFill>
          <a:blip r:embed="rId5">
            <a:alphaModFix/>
          </a:blip>
          <a:stretch>
            <a:fillRect/>
          </a:stretch>
        </p:blipFill>
        <p:spPr>
          <a:xfrm>
            <a:off x="6480650" y="1266975"/>
            <a:ext cx="2598201" cy="19508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311700" y="172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Interviewees</a:t>
            </a:r>
            <a:endParaRPr/>
          </a:p>
        </p:txBody>
      </p:sp>
      <p:sp>
        <p:nvSpPr>
          <p:cNvPr id="111" name="Google Shape;111;p16"/>
          <p:cNvSpPr txBox="1"/>
          <p:nvPr/>
        </p:nvSpPr>
        <p:spPr>
          <a:xfrm>
            <a:off x="5363142" y="2710975"/>
            <a:ext cx="13095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aleway"/>
                <a:ea typeface="Raleway"/>
                <a:cs typeface="Raleway"/>
                <a:sym typeface="Raleway"/>
              </a:rPr>
              <a:t>Warren</a:t>
            </a:r>
            <a:endParaRPr b="1" sz="1900">
              <a:solidFill>
                <a:srgbClr val="000000"/>
              </a:solidFill>
              <a:latin typeface="Raleway"/>
              <a:ea typeface="Raleway"/>
              <a:cs typeface="Raleway"/>
              <a:sym typeface="Raleway"/>
            </a:endParaRPr>
          </a:p>
        </p:txBody>
      </p:sp>
      <p:sp>
        <p:nvSpPr>
          <p:cNvPr id="112" name="Google Shape;112;p16"/>
          <p:cNvSpPr txBox="1"/>
          <p:nvPr/>
        </p:nvSpPr>
        <p:spPr>
          <a:xfrm>
            <a:off x="2499262" y="2666413"/>
            <a:ext cx="12537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aleway"/>
                <a:ea typeface="Raleway"/>
                <a:cs typeface="Raleway"/>
                <a:sym typeface="Raleway"/>
              </a:rPr>
              <a:t>Sylvia</a:t>
            </a:r>
            <a:endParaRPr b="1" sz="1900">
              <a:solidFill>
                <a:srgbClr val="000000"/>
              </a:solidFill>
              <a:latin typeface="Raleway"/>
              <a:ea typeface="Raleway"/>
              <a:cs typeface="Raleway"/>
              <a:sym typeface="Raleway"/>
            </a:endParaRPr>
          </a:p>
        </p:txBody>
      </p:sp>
      <p:cxnSp>
        <p:nvCxnSpPr>
          <p:cNvPr id="113" name="Google Shape;113;p16"/>
          <p:cNvCxnSpPr/>
          <p:nvPr/>
        </p:nvCxnSpPr>
        <p:spPr>
          <a:xfrm>
            <a:off x="2545162" y="3166088"/>
            <a:ext cx="1161900" cy="0"/>
          </a:xfrm>
          <a:prstGeom prst="straightConnector1">
            <a:avLst/>
          </a:prstGeom>
          <a:noFill/>
          <a:ln cap="flat" cmpd="sng" w="9525">
            <a:solidFill>
              <a:srgbClr val="000000"/>
            </a:solidFill>
            <a:prstDash val="solid"/>
            <a:round/>
            <a:headEnd len="med" w="med" type="none"/>
            <a:tailEnd len="med" w="med" type="none"/>
          </a:ln>
        </p:spPr>
      </p:cxnSp>
      <p:cxnSp>
        <p:nvCxnSpPr>
          <p:cNvPr id="114" name="Google Shape;114;p16"/>
          <p:cNvCxnSpPr/>
          <p:nvPr/>
        </p:nvCxnSpPr>
        <p:spPr>
          <a:xfrm>
            <a:off x="5436950" y="3210650"/>
            <a:ext cx="1161900" cy="0"/>
          </a:xfrm>
          <a:prstGeom prst="straightConnector1">
            <a:avLst/>
          </a:prstGeom>
          <a:noFill/>
          <a:ln cap="flat" cmpd="sng" w="9525">
            <a:solidFill>
              <a:srgbClr val="000000"/>
            </a:solidFill>
            <a:prstDash val="solid"/>
            <a:round/>
            <a:headEnd len="med" w="med" type="none"/>
            <a:tailEnd len="med" w="med" type="none"/>
          </a:ln>
        </p:spPr>
      </p:cxnSp>
      <p:sp>
        <p:nvSpPr>
          <p:cNvPr id="115" name="Google Shape;115;p16"/>
          <p:cNvSpPr txBox="1"/>
          <p:nvPr/>
        </p:nvSpPr>
        <p:spPr>
          <a:xfrm>
            <a:off x="2215013" y="3310563"/>
            <a:ext cx="1822200" cy="12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23 years old </a:t>
            </a:r>
            <a:endParaRPr sz="1200">
              <a:latin typeface="Raleway"/>
              <a:ea typeface="Raleway"/>
              <a:cs typeface="Raleway"/>
              <a:sym typeface="Raleway"/>
            </a:endParaRPr>
          </a:p>
          <a:p>
            <a:pPr indent="0" lvl="0" marL="0" rtl="0" algn="ctr">
              <a:spcBef>
                <a:spcPts val="0"/>
              </a:spcBef>
              <a:spcAft>
                <a:spcPts val="0"/>
              </a:spcAft>
              <a:buNone/>
            </a:pPr>
            <a:r>
              <a:t/>
            </a:r>
            <a:endParaRPr sz="1200">
              <a:latin typeface="Raleway"/>
              <a:ea typeface="Raleway"/>
              <a:cs typeface="Raleway"/>
              <a:sym typeface="Raleway"/>
            </a:endParaRPr>
          </a:p>
          <a:p>
            <a:pPr indent="0" lvl="0" marL="0" rtl="0" algn="ctr">
              <a:spcBef>
                <a:spcPts val="0"/>
              </a:spcBef>
              <a:spcAft>
                <a:spcPts val="0"/>
              </a:spcAft>
              <a:buNone/>
            </a:pPr>
            <a:r>
              <a:rPr lang="en" sz="1200">
                <a:latin typeface="Raleway"/>
                <a:ea typeface="Raleway"/>
                <a:cs typeface="Raleway"/>
                <a:sym typeface="Raleway"/>
              </a:rPr>
              <a:t>Medical Student</a:t>
            </a:r>
            <a:endParaRPr sz="1200">
              <a:latin typeface="Raleway"/>
              <a:ea typeface="Raleway"/>
              <a:cs typeface="Raleway"/>
              <a:sym typeface="Raleway"/>
            </a:endParaRPr>
          </a:p>
          <a:p>
            <a:pPr indent="0" lvl="0" marL="0" rtl="0" algn="ctr">
              <a:spcBef>
                <a:spcPts val="0"/>
              </a:spcBef>
              <a:spcAft>
                <a:spcPts val="0"/>
              </a:spcAft>
              <a:buNone/>
            </a:pPr>
            <a:r>
              <a:t/>
            </a:r>
            <a:endParaRPr sz="1200">
              <a:solidFill>
                <a:srgbClr val="000000"/>
              </a:solidFill>
              <a:latin typeface="Raleway"/>
              <a:ea typeface="Raleway"/>
              <a:cs typeface="Raleway"/>
              <a:sym typeface="Raleway"/>
            </a:endParaRPr>
          </a:p>
          <a:p>
            <a:pPr indent="0" lvl="0" marL="0" rtl="0" algn="ctr">
              <a:spcBef>
                <a:spcPts val="0"/>
              </a:spcBef>
              <a:spcAft>
                <a:spcPts val="0"/>
              </a:spcAft>
              <a:buNone/>
            </a:pPr>
            <a:r>
              <a:rPr lang="en" sz="1200">
                <a:latin typeface="Raleway"/>
                <a:ea typeface="Raleway"/>
                <a:cs typeface="Raleway"/>
                <a:sym typeface="Raleway"/>
              </a:rPr>
              <a:t>Spinal Cord Injury - Paralysis</a:t>
            </a:r>
            <a:endParaRPr sz="1200">
              <a:solidFill>
                <a:srgbClr val="000000"/>
              </a:solidFill>
              <a:latin typeface="Raleway"/>
              <a:ea typeface="Raleway"/>
              <a:cs typeface="Raleway"/>
              <a:sym typeface="Raleway"/>
            </a:endParaRPr>
          </a:p>
          <a:p>
            <a:pPr indent="0" lvl="0" marL="0" rtl="0" algn="ctr">
              <a:spcBef>
                <a:spcPts val="0"/>
              </a:spcBef>
              <a:spcAft>
                <a:spcPts val="0"/>
              </a:spcAft>
              <a:buNone/>
            </a:pPr>
            <a:r>
              <a:t/>
            </a:r>
            <a:endParaRPr sz="1200">
              <a:solidFill>
                <a:srgbClr val="000000"/>
              </a:solidFill>
              <a:latin typeface="Raleway"/>
              <a:ea typeface="Raleway"/>
              <a:cs typeface="Raleway"/>
              <a:sym typeface="Raleway"/>
            </a:endParaRPr>
          </a:p>
          <a:p>
            <a:pPr indent="0" lvl="0" marL="0" rtl="0" algn="ctr">
              <a:spcBef>
                <a:spcPts val="0"/>
              </a:spcBef>
              <a:spcAft>
                <a:spcPts val="0"/>
              </a:spcAft>
              <a:buNone/>
            </a:pPr>
            <a:r>
              <a:t/>
            </a:r>
            <a:endParaRPr sz="1200">
              <a:solidFill>
                <a:srgbClr val="000000"/>
              </a:solidFill>
              <a:latin typeface="Raleway"/>
              <a:ea typeface="Raleway"/>
              <a:cs typeface="Raleway"/>
              <a:sym typeface="Raleway"/>
            </a:endParaRPr>
          </a:p>
        </p:txBody>
      </p:sp>
      <p:sp>
        <p:nvSpPr>
          <p:cNvPr id="116" name="Google Shape;116;p16"/>
          <p:cNvSpPr txBox="1"/>
          <p:nvPr/>
        </p:nvSpPr>
        <p:spPr>
          <a:xfrm>
            <a:off x="5106788" y="3355125"/>
            <a:ext cx="1822200" cy="12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25 year old</a:t>
            </a:r>
            <a:endParaRPr sz="1200">
              <a:solidFill>
                <a:srgbClr val="000000"/>
              </a:solidFill>
              <a:latin typeface="Raleway"/>
              <a:ea typeface="Raleway"/>
              <a:cs typeface="Raleway"/>
              <a:sym typeface="Raleway"/>
            </a:endParaRPr>
          </a:p>
          <a:p>
            <a:pPr indent="0" lvl="0" marL="0" rtl="0" algn="ctr">
              <a:spcBef>
                <a:spcPts val="0"/>
              </a:spcBef>
              <a:spcAft>
                <a:spcPts val="0"/>
              </a:spcAft>
              <a:buNone/>
            </a:pPr>
            <a:r>
              <a:t/>
            </a:r>
            <a:endParaRPr sz="1200">
              <a:solidFill>
                <a:srgbClr val="000000"/>
              </a:solidFill>
              <a:latin typeface="Raleway"/>
              <a:ea typeface="Raleway"/>
              <a:cs typeface="Raleway"/>
              <a:sym typeface="Raleway"/>
            </a:endParaRPr>
          </a:p>
          <a:p>
            <a:pPr indent="0" lvl="0" marL="0" rtl="0" algn="ctr">
              <a:spcBef>
                <a:spcPts val="0"/>
              </a:spcBef>
              <a:spcAft>
                <a:spcPts val="0"/>
              </a:spcAft>
              <a:buNone/>
            </a:pPr>
            <a:r>
              <a:rPr lang="en" sz="1200">
                <a:latin typeface="Raleway"/>
                <a:ea typeface="Raleway"/>
                <a:cs typeface="Raleway"/>
                <a:sym typeface="Raleway"/>
              </a:rPr>
              <a:t>Early Professional</a:t>
            </a:r>
            <a:endParaRPr sz="1200">
              <a:solidFill>
                <a:srgbClr val="000000"/>
              </a:solidFill>
              <a:latin typeface="Raleway"/>
              <a:ea typeface="Raleway"/>
              <a:cs typeface="Raleway"/>
              <a:sym typeface="Raleway"/>
            </a:endParaRPr>
          </a:p>
          <a:p>
            <a:pPr indent="0" lvl="0" marL="0" rtl="0" algn="ctr">
              <a:spcBef>
                <a:spcPts val="0"/>
              </a:spcBef>
              <a:spcAft>
                <a:spcPts val="0"/>
              </a:spcAft>
              <a:buNone/>
            </a:pPr>
            <a:r>
              <a:t/>
            </a:r>
            <a:endParaRPr sz="1200">
              <a:solidFill>
                <a:srgbClr val="000000"/>
              </a:solidFill>
              <a:latin typeface="Raleway"/>
              <a:ea typeface="Raleway"/>
              <a:cs typeface="Raleway"/>
              <a:sym typeface="Raleway"/>
            </a:endParaRPr>
          </a:p>
          <a:p>
            <a:pPr indent="0" lvl="0" marL="0" rtl="0" algn="ctr">
              <a:spcBef>
                <a:spcPts val="0"/>
              </a:spcBef>
              <a:spcAft>
                <a:spcPts val="0"/>
              </a:spcAft>
              <a:buNone/>
            </a:pPr>
            <a:r>
              <a:rPr lang="en" sz="1200">
                <a:latin typeface="Raleway"/>
                <a:ea typeface="Raleway"/>
                <a:cs typeface="Raleway"/>
                <a:sym typeface="Raleway"/>
              </a:rPr>
              <a:t>Obsessive Compulsive Disorder</a:t>
            </a:r>
            <a:endParaRPr sz="1200">
              <a:solidFill>
                <a:srgbClr val="000000"/>
              </a:solidFill>
              <a:latin typeface="Raleway"/>
              <a:ea typeface="Raleway"/>
              <a:cs typeface="Raleway"/>
              <a:sym typeface="Raleway"/>
            </a:endParaRPr>
          </a:p>
          <a:p>
            <a:pPr indent="0" lvl="0" marL="0" rtl="0" algn="ctr">
              <a:spcBef>
                <a:spcPts val="0"/>
              </a:spcBef>
              <a:spcAft>
                <a:spcPts val="0"/>
              </a:spcAft>
              <a:buNone/>
            </a:pPr>
            <a:r>
              <a:t/>
            </a:r>
            <a:endParaRPr sz="1200">
              <a:solidFill>
                <a:srgbClr val="000000"/>
              </a:solidFill>
              <a:latin typeface="Raleway"/>
              <a:ea typeface="Raleway"/>
              <a:cs typeface="Raleway"/>
              <a:sym typeface="Raleway"/>
            </a:endParaRPr>
          </a:p>
          <a:p>
            <a:pPr indent="0" lvl="0" marL="0" rtl="0" algn="ctr">
              <a:spcBef>
                <a:spcPts val="0"/>
              </a:spcBef>
              <a:spcAft>
                <a:spcPts val="0"/>
              </a:spcAft>
              <a:buNone/>
            </a:pPr>
            <a:r>
              <a:t/>
            </a:r>
            <a:endParaRPr sz="1200">
              <a:solidFill>
                <a:srgbClr val="000000"/>
              </a:solidFill>
              <a:latin typeface="Raleway"/>
              <a:ea typeface="Raleway"/>
              <a:cs typeface="Raleway"/>
              <a:sym typeface="Raleway"/>
            </a:endParaRPr>
          </a:p>
        </p:txBody>
      </p:sp>
      <p:pic>
        <p:nvPicPr>
          <p:cNvPr id="117" name="Google Shape;117;p16"/>
          <p:cNvPicPr preferRelativeResize="0"/>
          <p:nvPr/>
        </p:nvPicPr>
        <p:blipFill>
          <a:blip r:embed="rId3">
            <a:alphaModFix/>
          </a:blip>
          <a:stretch>
            <a:fillRect/>
          </a:stretch>
        </p:blipFill>
        <p:spPr>
          <a:xfrm>
            <a:off x="2350337" y="1117687"/>
            <a:ext cx="1551550" cy="1548725"/>
          </a:xfrm>
          <a:prstGeom prst="rect">
            <a:avLst/>
          </a:prstGeom>
          <a:noFill/>
          <a:ln>
            <a:noFill/>
          </a:ln>
        </p:spPr>
      </p:pic>
      <p:pic>
        <p:nvPicPr>
          <p:cNvPr id="118" name="Google Shape;118;p16"/>
          <p:cNvPicPr preferRelativeResize="0"/>
          <p:nvPr/>
        </p:nvPicPr>
        <p:blipFill>
          <a:blip r:embed="rId4">
            <a:alphaModFix/>
          </a:blip>
          <a:stretch>
            <a:fillRect/>
          </a:stretch>
        </p:blipFill>
        <p:spPr>
          <a:xfrm>
            <a:off x="5311558" y="1117673"/>
            <a:ext cx="1412660" cy="1548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txBox="1"/>
          <p:nvPr/>
        </p:nvSpPr>
        <p:spPr>
          <a:xfrm>
            <a:off x="942662" y="2308000"/>
            <a:ext cx="12537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aleway"/>
                <a:ea typeface="Raleway"/>
                <a:cs typeface="Raleway"/>
                <a:sym typeface="Raleway"/>
              </a:rPr>
              <a:t>Warren</a:t>
            </a:r>
            <a:endParaRPr b="1" sz="1900">
              <a:solidFill>
                <a:srgbClr val="000000"/>
              </a:solidFill>
              <a:latin typeface="Raleway"/>
              <a:ea typeface="Raleway"/>
              <a:cs typeface="Raleway"/>
              <a:sym typeface="Raleway"/>
            </a:endParaRPr>
          </a:p>
        </p:txBody>
      </p:sp>
      <p:cxnSp>
        <p:nvCxnSpPr>
          <p:cNvPr id="124" name="Google Shape;124;p17"/>
          <p:cNvCxnSpPr/>
          <p:nvPr/>
        </p:nvCxnSpPr>
        <p:spPr>
          <a:xfrm>
            <a:off x="988562" y="2807675"/>
            <a:ext cx="1161900" cy="0"/>
          </a:xfrm>
          <a:prstGeom prst="straightConnector1">
            <a:avLst/>
          </a:prstGeom>
          <a:noFill/>
          <a:ln cap="flat" cmpd="sng" w="9525">
            <a:solidFill>
              <a:srgbClr val="000000"/>
            </a:solidFill>
            <a:prstDash val="solid"/>
            <a:round/>
            <a:headEnd len="med" w="med" type="none"/>
            <a:tailEnd len="med" w="med" type="none"/>
          </a:ln>
        </p:spPr>
      </p:cxnSp>
      <p:sp>
        <p:nvSpPr>
          <p:cNvPr id="125" name="Google Shape;125;p17"/>
          <p:cNvSpPr txBox="1"/>
          <p:nvPr/>
        </p:nvSpPr>
        <p:spPr>
          <a:xfrm>
            <a:off x="658413" y="2952150"/>
            <a:ext cx="1822200" cy="12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25 years old </a:t>
            </a:r>
            <a:endParaRPr sz="1200">
              <a:latin typeface="Raleway"/>
              <a:ea typeface="Raleway"/>
              <a:cs typeface="Raleway"/>
              <a:sym typeface="Raleway"/>
            </a:endParaRPr>
          </a:p>
          <a:p>
            <a:pPr indent="0" lvl="0" marL="0" rtl="0" algn="ctr">
              <a:spcBef>
                <a:spcPts val="0"/>
              </a:spcBef>
              <a:spcAft>
                <a:spcPts val="0"/>
              </a:spcAft>
              <a:buNone/>
            </a:pPr>
            <a:r>
              <a:t/>
            </a:r>
            <a:endParaRPr sz="1200">
              <a:latin typeface="Raleway"/>
              <a:ea typeface="Raleway"/>
              <a:cs typeface="Raleway"/>
              <a:sym typeface="Raleway"/>
            </a:endParaRPr>
          </a:p>
          <a:p>
            <a:pPr indent="0" lvl="0" marL="0" rtl="0" algn="ctr">
              <a:spcBef>
                <a:spcPts val="0"/>
              </a:spcBef>
              <a:spcAft>
                <a:spcPts val="0"/>
              </a:spcAft>
              <a:buNone/>
            </a:pPr>
            <a:r>
              <a:rPr lang="en" sz="1200">
                <a:latin typeface="Raleway"/>
                <a:ea typeface="Raleway"/>
                <a:cs typeface="Raleway"/>
                <a:sym typeface="Raleway"/>
              </a:rPr>
              <a:t>Early Professional</a:t>
            </a:r>
            <a:endParaRPr sz="1200">
              <a:latin typeface="Raleway"/>
              <a:ea typeface="Raleway"/>
              <a:cs typeface="Raleway"/>
              <a:sym typeface="Raleway"/>
            </a:endParaRPr>
          </a:p>
          <a:p>
            <a:pPr indent="0" lvl="0" marL="0" rtl="0" algn="ctr">
              <a:spcBef>
                <a:spcPts val="0"/>
              </a:spcBef>
              <a:spcAft>
                <a:spcPts val="0"/>
              </a:spcAft>
              <a:buNone/>
            </a:pPr>
            <a:r>
              <a:t/>
            </a:r>
            <a:endParaRPr sz="1200">
              <a:solidFill>
                <a:srgbClr val="000000"/>
              </a:solidFill>
              <a:latin typeface="Raleway"/>
              <a:ea typeface="Raleway"/>
              <a:cs typeface="Raleway"/>
              <a:sym typeface="Raleway"/>
            </a:endParaRPr>
          </a:p>
          <a:p>
            <a:pPr indent="0" lvl="0" marL="0" rtl="0" algn="ctr">
              <a:spcBef>
                <a:spcPts val="0"/>
              </a:spcBef>
              <a:spcAft>
                <a:spcPts val="0"/>
              </a:spcAft>
              <a:buNone/>
            </a:pPr>
            <a:r>
              <a:rPr lang="en" sz="1200">
                <a:latin typeface="Raleway"/>
                <a:ea typeface="Raleway"/>
                <a:cs typeface="Raleway"/>
                <a:sym typeface="Raleway"/>
              </a:rPr>
              <a:t>Obsessive Compulsive Disorder</a:t>
            </a:r>
            <a:endParaRPr sz="1200">
              <a:latin typeface="Raleway"/>
              <a:ea typeface="Raleway"/>
              <a:cs typeface="Raleway"/>
              <a:sym typeface="Raleway"/>
            </a:endParaRPr>
          </a:p>
          <a:p>
            <a:pPr indent="0" lvl="0" marL="0" rtl="0" algn="ctr">
              <a:spcBef>
                <a:spcPts val="0"/>
              </a:spcBef>
              <a:spcAft>
                <a:spcPts val="0"/>
              </a:spcAft>
              <a:buNone/>
            </a:pPr>
            <a:r>
              <a:rPr lang="en" sz="1200">
                <a:latin typeface="Raleway"/>
                <a:ea typeface="Raleway"/>
                <a:cs typeface="Raleway"/>
                <a:sym typeface="Raleway"/>
              </a:rPr>
              <a:t> </a:t>
            </a:r>
            <a:endParaRPr sz="1200">
              <a:solidFill>
                <a:srgbClr val="000000"/>
              </a:solidFill>
              <a:latin typeface="Raleway"/>
              <a:ea typeface="Raleway"/>
              <a:cs typeface="Raleway"/>
              <a:sym typeface="Raleway"/>
            </a:endParaRPr>
          </a:p>
          <a:p>
            <a:pPr indent="0" lvl="0" marL="0" rtl="0" algn="ctr">
              <a:spcBef>
                <a:spcPts val="0"/>
              </a:spcBef>
              <a:spcAft>
                <a:spcPts val="0"/>
              </a:spcAft>
              <a:buNone/>
            </a:pPr>
            <a:r>
              <a:t/>
            </a:r>
            <a:endParaRPr sz="1200">
              <a:solidFill>
                <a:srgbClr val="000000"/>
              </a:solidFill>
              <a:latin typeface="Raleway"/>
              <a:ea typeface="Raleway"/>
              <a:cs typeface="Raleway"/>
              <a:sym typeface="Raleway"/>
            </a:endParaRPr>
          </a:p>
          <a:p>
            <a:pPr indent="0" lvl="0" marL="0" rtl="0" algn="ctr">
              <a:spcBef>
                <a:spcPts val="0"/>
              </a:spcBef>
              <a:spcAft>
                <a:spcPts val="0"/>
              </a:spcAft>
              <a:buNone/>
            </a:pPr>
            <a:r>
              <a:t/>
            </a:r>
            <a:endParaRPr sz="1200">
              <a:solidFill>
                <a:srgbClr val="000000"/>
              </a:solidFill>
              <a:latin typeface="Raleway"/>
              <a:ea typeface="Raleway"/>
              <a:cs typeface="Raleway"/>
              <a:sym typeface="Raleway"/>
            </a:endParaRPr>
          </a:p>
        </p:txBody>
      </p:sp>
      <p:pic>
        <p:nvPicPr>
          <p:cNvPr id="126" name="Google Shape;126;p17"/>
          <p:cNvPicPr preferRelativeResize="0"/>
          <p:nvPr/>
        </p:nvPicPr>
        <p:blipFill>
          <a:blip r:embed="rId3">
            <a:alphaModFix/>
          </a:blip>
          <a:stretch>
            <a:fillRect/>
          </a:stretch>
        </p:blipFill>
        <p:spPr>
          <a:xfrm>
            <a:off x="863196" y="681748"/>
            <a:ext cx="1412660" cy="1548725"/>
          </a:xfrm>
          <a:prstGeom prst="rect">
            <a:avLst/>
          </a:prstGeom>
          <a:noFill/>
          <a:ln>
            <a:noFill/>
          </a:ln>
        </p:spPr>
      </p:pic>
      <p:pic>
        <p:nvPicPr>
          <p:cNvPr id="127" name="Google Shape;127;p17"/>
          <p:cNvPicPr preferRelativeResize="0"/>
          <p:nvPr/>
        </p:nvPicPr>
        <p:blipFill>
          <a:blip r:embed="rId4">
            <a:alphaModFix/>
          </a:blip>
          <a:stretch>
            <a:fillRect/>
          </a:stretch>
        </p:blipFill>
        <p:spPr>
          <a:xfrm>
            <a:off x="2913563" y="152400"/>
            <a:ext cx="5856768" cy="48386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nvSpPr>
        <p:spPr>
          <a:xfrm>
            <a:off x="942662" y="2308000"/>
            <a:ext cx="12537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aleway"/>
                <a:ea typeface="Raleway"/>
                <a:cs typeface="Raleway"/>
                <a:sym typeface="Raleway"/>
              </a:rPr>
              <a:t>Warren</a:t>
            </a:r>
            <a:endParaRPr b="1" sz="1900">
              <a:solidFill>
                <a:srgbClr val="000000"/>
              </a:solidFill>
              <a:latin typeface="Raleway"/>
              <a:ea typeface="Raleway"/>
              <a:cs typeface="Raleway"/>
              <a:sym typeface="Raleway"/>
            </a:endParaRPr>
          </a:p>
        </p:txBody>
      </p:sp>
      <p:cxnSp>
        <p:nvCxnSpPr>
          <p:cNvPr id="133" name="Google Shape;133;p18"/>
          <p:cNvCxnSpPr/>
          <p:nvPr/>
        </p:nvCxnSpPr>
        <p:spPr>
          <a:xfrm>
            <a:off x="988562" y="2807675"/>
            <a:ext cx="1161900" cy="0"/>
          </a:xfrm>
          <a:prstGeom prst="straightConnector1">
            <a:avLst/>
          </a:prstGeom>
          <a:noFill/>
          <a:ln cap="flat" cmpd="sng" w="9525">
            <a:solidFill>
              <a:srgbClr val="000000"/>
            </a:solidFill>
            <a:prstDash val="solid"/>
            <a:round/>
            <a:headEnd len="med" w="med" type="none"/>
            <a:tailEnd len="med" w="med" type="none"/>
          </a:ln>
        </p:spPr>
      </p:cxnSp>
      <p:sp>
        <p:nvSpPr>
          <p:cNvPr id="134" name="Google Shape;134;p18"/>
          <p:cNvSpPr txBox="1"/>
          <p:nvPr/>
        </p:nvSpPr>
        <p:spPr>
          <a:xfrm>
            <a:off x="658413" y="2952150"/>
            <a:ext cx="1822200" cy="12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25 years old </a:t>
            </a:r>
            <a:endParaRPr sz="1200">
              <a:latin typeface="Raleway"/>
              <a:ea typeface="Raleway"/>
              <a:cs typeface="Raleway"/>
              <a:sym typeface="Raleway"/>
            </a:endParaRPr>
          </a:p>
          <a:p>
            <a:pPr indent="0" lvl="0" marL="0" rtl="0" algn="ctr">
              <a:spcBef>
                <a:spcPts val="0"/>
              </a:spcBef>
              <a:spcAft>
                <a:spcPts val="0"/>
              </a:spcAft>
              <a:buNone/>
            </a:pPr>
            <a:r>
              <a:t/>
            </a:r>
            <a:endParaRPr sz="1200">
              <a:latin typeface="Raleway"/>
              <a:ea typeface="Raleway"/>
              <a:cs typeface="Raleway"/>
              <a:sym typeface="Raleway"/>
            </a:endParaRPr>
          </a:p>
          <a:p>
            <a:pPr indent="0" lvl="0" marL="0" rtl="0" algn="ctr">
              <a:spcBef>
                <a:spcPts val="0"/>
              </a:spcBef>
              <a:spcAft>
                <a:spcPts val="0"/>
              </a:spcAft>
              <a:buNone/>
            </a:pPr>
            <a:r>
              <a:rPr lang="en" sz="1200">
                <a:latin typeface="Raleway"/>
                <a:ea typeface="Raleway"/>
                <a:cs typeface="Raleway"/>
                <a:sym typeface="Raleway"/>
              </a:rPr>
              <a:t>Early Professional</a:t>
            </a:r>
            <a:endParaRPr sz="1200">
              <a:latin typeface="Raleway"/>
              <a:ea typeface="Raleway"/>
              <a:cs typeface="Raleway"/>
              <a:sym typeface="Raleway"/>
            </a:endParaRPr>
          </a:p>
          <a:p>
            <a:pPr indent="0" lvl="0" marL="0" rtl="0" algn="ctr">
              <a:spcBef>
                <a:spcPts val="0"/>
              </a:spcBef>
              <a:spcAft>
                <a:spcPts val="0"/>
              </a:spcAft>
              <a:buNone/>
            </a:pPr>
            <a:r>
              <a:t/>
            </a:r>
            <a:endParaRPr sz="1200">
              <a:solidFill>
                <a:srgbClr val="000000"/>
              </a:solidFill>
              <a:latin typeface="Raleway"/>
              <a:ea typeface="Raleway"/>
              <a:cs typeface="Raleway"/>
              <a:sym typeface="Raleway"/>
            </a:endParaRPr>
          </a:p>
          <a:p>
            <a:pPr indent="0" lvl="0" marL="0" rtl="0" algn="ctr">
              <a:spcBef>
                <a:spcPts val="0"/>
              </a:spcBef>
              <a:spcAft>
                <a:spcPts val="0"/>
              </a:spcAft>
              <a:buNone/>
            </a:pPr>
            <a:r>
              <a:rPr lang="en" sz="1200">
                <a:latin typeface="Raleway"/>
                <a:ea typeface="Raleway"/>
                <a:cs typeface="Raleway"/>
                <a:sym typeface="Raleway"/>
              </a:rPr>
              <a:t>Obsessive Compulsive Disorder</a:t>
            </a:r>
            <a:endParaRPr sz="1200">
              <a:latin typeface="Raleway"/>
              <a:ea typeface="Raleway"/>
              <a:cs typeface="Raleway"/>
              <a:sym typeface="Raleway"/>
            </a:endParaRPr>
          </a:p>
          <a:p>
            <a:pPr indent="0" lvl="0" marL="0" rtl="0" algn="ctr">
              <a:spcBef>
                <a:spcPts val="0"/>
              </a:spcBef>
              <a:spcAft>
                <a:spcPts val="0"/>
              </a:spcAft>
              <a:buNone/>
            </a:pPr>
            <a:r>
              <a:rPr lang="en" sz="1200">
                <a:latin typeface="Raleway"/>
                <a:ea typeface="Raleway"/>
                <a:cs typeface="Raleway"/>
                <a:sym typeface="Raleway"/>
              </a:rPr>
              <a:t> </a:t>
            </a:r>
            <a:endParaRPr sz="1200">
              <a:solidFill>
                <a:srgbClr val="000000"/>
              </a:solidFill>
              <a:latin typeface="Raleway"/>
              <a:ea typeface="Raleway"/>
              <a:cs typeface="Raleway"/>
              <a:sym typeface="Raleway"/>
            </a:endParaRPr>
          </a:p>
          <a:p>
            <a:pPr indent="0" lvl="0" marL="0" rtl="0" algn="ctr">
              <a:spcBef>
                <a:spcPts val="0"/>
              </a:spcBef>
              <a:spcAft>
                <a:spcPts val="0"/>
              </a:spcAft>
              <a:buNone/>
            </a:pPr>
            <a:r>
              <a:t/>
            </a:r>
            <a:endParaRPr sz="1200">
              <a:solidFill>
                <a:srgbClr val="000000"/>
              </a:solidFill>
              <a:latin typeface="Raleway"/>
              <a:ea typeface="Raleway"/>
              <a:cs typeface="Raleway"/>
              <a:sym typeface="Raleway"/>
            </a:endParaRPr>
          </a:p>
          <a:p>
            <a:pPr indent="0" lvl="0" marL="0" rtl="0" algn="ctr">
              <a:spcBef>
                <a:spcPts val="0"/>
              </a:spcBef>
              <a:spcAft>
                <a:spcPts val="0"/>
              </a:spcAft>
              <a:buNone/>
            </a:pPr>
            <a:r>
              <a:t/>
            </a:r>
            <a:endParaRPr sz="1200">
              <a:solidFill>
                <a:srgbClr val="000000"/>
              </a:solidFill>
              <a:latin typeface="Raleway"/>
              <a:ea typeface="Raleway"/>
              <a:cs typeface="Raleway"/>
              <a:sym typeface="Raleway"/>
            </a:endParaRPr>
          </a:p>
        </p:txBody>
      </p:sp>
      <p:pic>
        <p:nvPicPr>
          <p:cNvPr id="135" name="Google Shape;135;p18"/>
          <p:cNvPicPr preferRelativeResize="0"/>
          <p:nvPr/>
        </p:nvPicPr>
        <p:blipFill>
          <a:blip r:embed="rId3">
            <a:alphaModFix/>
          </a:blip>
          <a:stretch>
            <a:fillRect/>
          </a:stretch>
        </p:blipFill>
        <p:spPr>
          <a:xfrm>
            <a:off x="863196" y="681748"/>
            <a:ext cx="1412660" cy="1548725"/>
          </a:xfrm>
          <a:prstGeom prst="rect">
            <a:avLst/>
          </a:prstGeom>
          <a:noFill/>
          <a:ln>
            <a:noFill/>
          </a:ln>
        </p:spPr>
      </p:pic>
      <p:pic>
        <p:nvPicPr>
          <p:cNvPr id="136" name="Google Shape;136;p18"/>
          <p:cNvPicPr preferRelativeResize="0"/>
          <p:nvPr/>
        </p:nvPicPr>
        <p:blipFill>
          <a:blip r:embed="rId4">
            <a:alphaModFix/>
          </a:blip>
          <a:stretch>
            <a:fillRect/>
          </a:stretch>
        </p:blipFill>
        <p:spPr>
          <a:xfrm>
            <a:off x="2913563" y="152400"/>
            <a:ext cx="5856768" cy="4838697"/>
          </a:xfrm>
          <a:prstGeom prst="rect">
            <a:avLst/>
          </a:prstGeom>
          <a:noFill/>
          <a:ln>
            <a:noFill/>
          </a:ln>
        </p:spPr>
      </p:pic>
      <p:pic>
        <p:nvPicPr>
          <p:cNvPr id="137" name="Google Shape;137;p18"/>
          <p:cNvPicPr preferRelativeResize="0"/>
          <p:nvPr/>
        </p:nvPicPr>
        <p:blipFill>
          <a:blip r:embed="rId5">
            <a:alphaModFix/>
          </a:blip>
          <a:stretch>
            <a:fillRect/>
          </a:stretch>
        </p:blipFill>
        <p:spPr>
          <a:xfrm>
            <a:off x="-1" y="0"/>
            <a:ext cx="9143997" cy="5143501"/>
          </a:xfrm>
          <a:prstGeom prst="rect">
            <a:avLst/>
          </a:prstGeom>
          <a:noFill/>
          <a:ln>
            <a:noFill/>
          </a:ln>
        </p:spPr>
      </p:pic>
      <p:pic>
        <p:nvPicPr>
          <p:cNvPr id="138" name="Google Shape;138;p18"/>
          <p:cNvPicPr preferRelativeResize="0"/>
          <p:nvPr/>
        </p:nvPicPr>
        <p:blipFill>
          <a:blip r:embed="rId5">
            <a:alphaModFix/>
          </a:blip>
          <a:stretch>
            <a:fillRect/>
          </a:stretch>
        </p:blipFill>
        <p:spPr>
          <a:xfrm>
            <a:off x="2058288" y="1723074"/>
            <a:ext cx="5027425" cy="2169225"/>
          </a:xfrm>
          <a:prstGeom prst="rect">
            <a:avLst/>
          </a:prstGeom>
          <a:noFill/>
          <a:ln>
            <a:noFill/>
          </a:ln>
        </p:spPr>
      </p:pic>
      <p:pic>
        <p:nvPicPr>
          <p:cNvPr id="139" name="Google Shape;139;p18"/>
          <p:cNvPicPr preferRelativeResize="0"/>
          <p:nvPr/>
        </p:nvPicPr>
        <p:blipFill>
          <a:blip r:embed="rId5">
            <a:alphaModFix/>
          </a:blip>
          <a:stretch>
            <a:fillRect/>
          </a:stretch>
        </p:blipFill>
        <p:spPr>
          <a:xfrm>
            <a:off x="2058288" y="1723074"/>
            <a:ext cx="5027425" cy="2169225"/>
          </a:xfrm>
          <a:prstGeom prst="rect">
            <a:avLst/>
          </a:prstGeom>
          <a:noFill/>
          <a:ln>
            <a:noFill/>
          </a:ln>
        </p:spPr>
      </p:pic>
      <p:sp>
        <p:nvSpPr>
          <p:cNvPr id="140" name="Google Shape;140;p18"/>
          <p:cNvSpPr txBox="1"/>
          <p:nvPr/>
        </p:nvSpPr>
        <p:spPr>
          <a:xfrm>
            <a:off x="2831113" y="2014188"/>
            <a:ext cx="3481800" cy="15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aleway"/>
                <a:ea typeface="Raleway"/>
                <a:cs typeface="Raleway"/>
                <a:sym typeface="Raleway"/>
              </a:rPr>
              <a:t>- The process of coping with OCD was an internal struggle for Warren, requiring the frequent use of a visualization technique to calm down.</a:t>
            </a:r>
            <a:endParaRPr sz="1200">
              <a:solidFill>
                <a:srgbClr val="FFFFFF"/>
              </a:solidFill>
              <a:latin typeface="Raleway"/>
              <a:ea typeface="Raleway"/>
              <a:cs typeface="Raleway"/>
              <a:sym typeface="Raleway"/>
            </a:endParaRPr>
          </a:p>
          <a:p>
            <a:pPr indent="0" lvl="0" marL="0" rtl="0" algn="l">
              <a:spcBef>
                <a:spcPts val="0"/>
              </a:spcBef>
              <a:spcAft>
                <a:spcPts val="0"/>
              </a:spcAft>
              <a:buNone/>
            </a:pPr>
            <a:r>
              <a:t/>
            </a:r>
            <a:endParaRPr sz="1200">
              <a:solidFill>
                <a:srgbClr val="FFFFFF"/>
              </a:solidFill>
              <a:latin typeface="Raleway"/>
              <a:ea typeface="Raleway"/>
              <a:cs typeface="Raleway"/>
              <a:sym typeface="Raleway"/>
            </a:endParaRPr>
          </a:p>
          <a:p>
            <a:pPr indent="0" lvl="0" marL="0" rtl="0" algn="l">
              <a:spcBef>
                <a:spcPts val="0"/>
              </a:spcBef>
              <a:spcAft>
                <a:spcPts val="0"/>
              </a:spcAft>
              <a:buNone/>
            </a:pPr>
            <a:r>
              <a:rPr lang="en" sz="1200">
                <a:solidFill>
                  <a:srgbClr val="FFFFFF"/>
                </a:solidFill>
                <a:latin typeface="Raleway"/>
                <a:ea typeface="Raleway"/>
                <a:cs typeface="Raleway"/>
                <a:sym typeface="Raleway"/>
              </a:rPr>
              <a:t>- The effectiveness of certain techniques varies from person to person, working for some and not for others</a:t>
            </a:r>
            <a:endParaRPr sz="1200">
              <a:solidFill>
                <a:srgbClr val="FFFFFF"/>
              </a:solidFill>
              <a:latin typeface="Raleway"/>
              <a:ea typeface="Raleway"/>
              <a:cs typeface="Raleway"/>
              <a:sym typeface="Raleway"/>
            </a:endParaRPr>
          </a:p>
          <a:p>
            <a:pPr indent="0" lvl="0" marL="0" rtl="0" algn="l">
              <a:spcBef>
                <a:spcPts val="0"/>
              </a:spcBef>
              <a:spcAft>
                <a:spcPts val="0"/>
              </a:spcAft>
              <a:buNone/>
            </a:pPr>
            <a:r>
              <a:t/>
            </a:r>
            <a:endParaRPr sz="1200">
              <a:solidFill>
                <a:srgbClr val="FFFFFF"/>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19"/>
          <p:cNvPicPr preferRelativeResize="0"/>
          <p:nvPr/>
        </p:nvPicPr>
        <p:blipFill rotWithShape="1">
          <a:blip r:embed="rId3">
            <a:alphaModFix/>
          </a:blip>
          <a:srcRect b="5514" l="0" r="0" t="5112"/>
          <a:stretch/>
        </p:blipFill>
        <p:spPr>
          <a:xfrm>
            <a:off x="2690425" y="217337"/>
            <a:ext cx="6395848" cy="4708826"/>
          </a:xfrm>
          <a:prstGeom prst="rect">
            <a:avLst/>
          </a:prstGeom>
          <a:noFill/>
          <a:ln>
            <a:noFill/>
          </a:ln>
        </p:spPr>
      </p:pic>
      <p:sp>
        <p:nvSpPr>
          <p:cNvPr id="146" name="Google Shape;146;p19"/>
          <p:cNvSpPr txBox="1"/>
          <p:nvPr/>
        </p:nvSpPr>
        <p:spPr>
          <a:xfrm>
            <a:off x="942662" y="2308000"/>
            <a:ext cx="12537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aleway"/>
                <a:ea typeface="Raleway"/>
                <a:cs typeface="Raleway"/>
                <a:sym typeface="Raleway"/>
              </a:rPr>
              <a:t>Sylvia</a:t>
            </a:r>
            <a:endParaRPr b="1" sz="1900">
              <a:solidFill>
                <a:srgbClr val="000000"/>
              </a:solidFill>
              <a:latin typeface="Raleway"/>
              <a:ea typeface="Raleway"/>
              <a:cs typeface="Raleway"/>
              <a:sym typeface="Raleway"/>
            </a:endParaRPr>
          </a:p>
        </p:txBody>
      </p:sp>
      <p:cxnSp>
        <p:nvCxnSpPr>
          <p:cNvPr id="147" name="Google Shape;147;p19"/>
          <p:cNvCxnSpPr/>
          <p:nvPr/>
        </p:nvCxnSpPr>
        <p:spPr>
          <a:xfrm>
            <a:off x="988562" y="2807675"/>
            <a:ext cx="1161900" cy="0"/>
          </a:xfrm>
          <a:prstGeom prst="straightConnector1">
            <a:avLst/>
          </a:prstGeom>
          <a:noFill/>
          <a:ln cap="flat" cmpd="sng" w="9525">
            <a:solidFill>
              <a:srgbClr val="000000"/>
            </a:solidFill>
            <a:prstDash val="solid"/>
            <a:round/>
            <a:headEnd len="med" w="med" type="none"/>
            <a:tailEnd len="med" w="med" type="none"/>
          </a:ln>
        </p:spPr>
      </p:cxnSp>
      <p:sp>
        <p:nvSpPr>
          <p:cNvPr id="148" name="Google Shape;148;p19"/>
          <p:cNvSpPr txBox="1"/>
          <p:nvPr/>
        </p:nvSpPr>
        <p:spPr>
          <a:xfrm>
            <a:off x="658413" y="2952150"/>
            <a:ext cx="1822200" cy="12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23 years old </a:t>
            </a:r>
            <a:endParaRPr sz="1200">
              <a:latin typeface="Raleway"/>
              <a:ea typeface="Raleway"/>
              <a:cs typeface="Raleway"/>
              <a:sym typeface="Raleway"/>
            </a:endParaRPr>
          </a:p>
          <a:p>
            <a:pPr indent="0" lvl="0" marL="0" rtl="0" algn="ctr">
              <a:spcBef>
                <a:spcPts val="0"/>
              </a:spcBef>
              <a:spcAft>
                <a:spcPts val="0"/>
              </a:spcAft>
              <a:buNone/>
            </a:pPr>
            <a:r>
              <a:t/>
            </a:r>
            <a:endParaRPr sz="1200">
              <a:latin typeface="Raleway"/>
              <a:ea typeface="Raleway"/>
              <a:cs typeface="Raleway"/>
              <a:sym typeface="Raleway"/>
            </a:endParaRPr>
          </a:p>
          <a:p>
            <a:pPr indent="0" lvl="0" marL="0" rtl="0" algn="ctr">
              <a:spcBef>
                <a:spcPts val="0"/>
              </a:spcBef>
              <a:spcAft>
                <a:spcPts val="0"/>
              </a:spcAft>
              <a:buNone/>
            </a:pPr>
            <a:r>
              <a:rPr lang="en" sz="1200">
                <a:latin typeface="Raleway"/>
                <a:ea typeface="Raleway"/>
                <a:cs typeface="Raleway"/>
                <a:sym typeface="Raleway"/>
              </a:rPr>
              <a:t>Medical Student</a:t>
            </a:r>
            <a:endParaRPr sz="1200">
              <a:latin typeface="Raleway"/>
              <a:ea typeface="Raleway"/>
              <a:cs typeface="Raleway"/>
              <a:sym typeface="Raleway"/>
            </a:endParaRPr>
          </a:p>
          <a:p>
            <a:pPr indent="0" lvl="0" marL="0" rtl="0" algn="ctr">
              <a:spcBef>
                <a:spcPts val="0"/>
              </a:spcBef>
              <a:spcAft>
                <a:spcPts val="0"/>
              </a:spcAft>
              <a:buNone/>
            </a:pPr>
            <a:r>
              <a:t/>
            </a:r>
            <a:endParaRPr sz="1200">
              <a:solidFill>
                <a:srgbClr val="000000"/>
              </a:solidFill>
              <a:latin typeface="Raleway"/>
              <a:ea typeface="Raleway"/>
              <a:cs typeface="Raleway"/>
              <a:sym typeface="Raleway"/>
            </a:endParaRPr>
          </a:p>
          <a:p>
            <a:pPr indent="0" lvl="0" marL="0" rtl="0" algn="ctr">
              <a:spcBef>
                <a:spcPts val="0"/>
              </a:spcBef>
              <a:spcAft>
                <a:spcPts val="0"/>
              </a:spcAft>
              <a:buNone/>
            </a:pPr>
            <a:r>
              <a:rPr lang="en" sz="1200">
                <a:latin typeface="Raleway"/>
                <a:ea typeface="Raleway"/>
                <a:cs typeface="Raleway"/>
                <a:sym typeface="Raleway"/>
              </a:rPr>
              <a:t>Spinal Cord Injury - Paralysis</a:t>
            </a:r>
            <a:endParaRPr sz="1200">
              <a:solidFill>
                <a:srgbClr val="000000"/>
              </a:solidFill>
              <a:latin typeface="Raleway"/>
              <a:ea typeface="Raleway"/>
              <a:cs typeface="Raleway"/>
              <a:sym typeface="Raleway"/>
            </a:endParaRPr>
          </a:p>
          <a:p>
            <a:pPr indent="0" lvl="0" marL="0" rtl="0" algn="ctr">
              <a:spcBef>
                <a:spcPts val="0"/>
              </a:spcBef>
              <a:spcAft>
                <a:spcPts val="0"/>
              </a:spcAft>
              <a:buNone/>
            </a:pPr>
            <a:r>
              <a:t/>
            </a:r>
            <a:endParaRPr sz="1200">
              <a:solidFill>
                <a:srgbClr val="000000"/>
              </a:solidFill>
              <a:latin typeface="Raleway"/>
              <a:ea typeface="Raleway"/>
              <a:cs typeface="Raleway"/>
              <a:sym typeface="Raleway"/>
            </a:endParaRPr>
          </a:p>
          <a:p>
            <a:pPr indent="0" lvl="0" marL="0" rtl="0" algn="ctr">
              <a:spcBef>
                <a:spcPts val="0"/>
              </a:spcBef>
              <a:spcAft>
                <a:spcPts val="0"/>
              </a:spcAft>
              <a:buNone/>
            </a:pPr>
            <a:r>
              <a:t/>
            </a:r>
            <a:endParaRPr sz="1200">
              <a:solidFill>
                <a:srgbClr val="000000"/>
              </a:solidFill>
              <a:latin typeface="Raleway"/>
              <a:ea typeface="Raleway"/>
              <a:cs typeface="Raleway"/>
              <a:sym typeface="Raleway"/>
            </a:endParaRPr>
          </a:p>
        </p:txBody>
      </p:sp>
      <p:pic>
        <p:nvPicPr>
          <p:cNvPr id="149" name="Google Shape;149;p19"/>
          <p:cNvPicPr preferRelativeResize="0"/>
          <p:nvPr/>
        </p:nvPicPr>
        <p:blipFill>
          <a:blip r:embed="rId4">
            <a:alphaModFix/>
          </a:blip>
          <a:stretch>
            <a:fillRect/>
          </a:stretch>
        </p:blipFill>
        <p:spPr>
          <a:xfrm>
            <a:off x="793737" y="759275"/>
            <a:ext cx="1551550" cy="1548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0"/>
          <p:cNvPicPr preferRelativeResize="0"/>
          <p:nvPr/>
        </p:nvPicPr>
        <p:blipFill rotWithShape="1">
          <a:blip r:embed="rId3">
            <a:alphaModFix/>
          </a:blip>
          <a:srcRect b="5514" l="0" r="0" t="5112"/>
          <a:stretch/>
        </p:blipFill>
        <p:spPr>
          <a:xfrm>
            <a:off x="2690425" y="217337"/>
            <a:ext cx="6395848" cy="4708826"/>
          </a:xfrm>
          <a:prstGeom prst="rect">
            <a:avLst/>
          </a:prstGeom>
          <a:noFill/>
          <a:ln>
            <a:noFill/>
          </a:ln>
        </p:spPr>
      </p:pic>
      <p:sp>
        <p:nvSpPr>
          <p:cNvPr id="155" name="Google Shape;155;p20"/>
          <p:cNvSpPr txBox="1"/>
          <p:nvPr/>
        </p:nvSpPr>
        <p:spPr>
          <a:xfrm>
            <a:off x="942662" y="2308000"/>
            <a:ext cx="12537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aleway"/>
                <a:ea typeface="Raleway"/>
                <a:cs typeface="Raleway"/>
                <a:sym typeface="Raleway"/>
              </a:rPr>
              <a:t>Sylvia</a:t>
            </a:r>
            <a:endParaRPr b="1" sz="1900">
              <a:solidFill>
                <a:srgbClr val="000000"/>
              </a:solidFill>
              <a:latin typeface="Raleway"/>
              <a:ea typeface="Raleway"/>
              <a:cs typeface="Raleway"/>
              <a:sym typeface="Raleway"/>
            </a:endParaRPr>
          </a:p>
        </p:txBody>
      </p:sp>
      <p:cxnSp>
        <p:nvCxnSpPr>
          <p:cNvPr id="156" name="Google Shape;156;p20"/>
          <p:cNvCxnSpPr/>
          <p:nvPr/>
        </p:nvCxnSpPr>
        <p:spPr>
          <a:xfrm>
            <a:off x="988562" y="2807675"/>
            <a:ext cx="1161900" cy="0"/>
          </a:xfrm>
          <a:prstGeom prst="straightConnector1">
            <a:avLst/>
          </a:prstGeom>
          <a:noFill/>
          <a:ln cap="flat" cmpd="sng" w="9525">
            <a:solidFill>
              <a:srgbClr val="000000"/>
            </a:solidFill>
            <a:prstDash val="solid"/>
            <a:round/>
            <a:headEnd len="med" w="med" type="none"/>
            <a:tailEnd len="med" w="med" type="none"/>
          </a:ln>
        </p:spPr>
      </p:cxnSp>
      <p:sp>
        <p:nvSpPr>
          <p:cNvPr id="157" name="Google Shape;157;p20"/>
          <p:cNvSpPr txBox="1"/>
          <p:nvPr/>
        </p:nvSpPr>
        <p:spPr>
          <a:xfrm>
            <a:off x="658413" y="2952150"/>
            <a:ext cx="1822200" cy="12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23 years old </a:t>
            </a:r>
            <a:endParaRPr sz="1200">
              <a:latin typeface="Raleway"/>
              <a:ea typeface="Raleway"/>
              <a:cs typeface="Raleway"/>
              <a:sym typeface="Raleway"/>
            </a:endParaRPr>
          </a:p>
          <a:p>
            <a:pPr indent="0" lvl="0" marL="0" rtl="0" algn="ctr">
              <a:spcBef>
                <a:spcPts val="0"/>
              </a:spcBef>
              <a:spcAft>
                <a:spcPts val="0"/>
              </a:spcAft>
              <a:buNone/>
            </a:pPr>
            <a:r>
              <a:t/>
            </a:r>
            <a:endParaRPr sz="1200">
              <a:latin typeface="Raleway"/>
              <a:ea typeface="Raleway"/>
              <a:cs typeface="Raleway"/>
              <a:sym typeface="Raleway"/>
            </a:endParaRPr>
          </a:p>
          <a:p>
            <a:pPr indent="0" lvl="0" marL="0" rtl="0" algn="ctr">
              <a:spcBef>
                <a:spcPts val="0"/>
              </a:spcBef>
              <a:spcAft>
                <a:spcPts val="0"/>
              </a:spcAft>
              <a:buNone/>
            </a:pPr>
            <a:r>
              <a:rPr lang="en" sz="1200">
                <a:latin typeface="Raleway"/>
                <a:ea typeface="Raleway"/>
                <a:cs typeface="Raleway"/>
                <a:sym typeface="Raleway"/>
              </a:rPr>
              <a:t>Medical Student</a:t>
            </a:r>
            <a:endParaRPr sz="1200">
              <a:latin typeface="Raleway"/>
              <a:ea typeface="Raleway"/>
              <a:cs typeface="Raleway"/>
              <a:sym typeface="Raleway"/>
            </a:endParaRPr>
          </a:p>
          <a:p>
            <a:pPr indent="0" lvl="0" marL="0" rtl="0" algn="ctr">
              <a:spcBef>
                <a:spcPts val="0"/>
              </a:spcBef>
              <a:spcAft>
                <a:spcPts val="0"/>
              </a:spcAft>
              <a:buNone/>
            </a:pPr>
            <a:r>
              <a:t/>
            </a:r>
            <a:endParaRPr sz="1200">
              <a:solidFill>
                <a:srgbClr val="000000"/>
              </a:solidFill>
              <a:latin typeface="Raleway"/>
              <a:ea typeface="Raleway"/>
              <a:cs typeface="Raleway"/>
              <a:sym typeface="Raleway"/>
            </a:endParaRPr>
          </a:p>
          <a:p>
            <a:pPr indent="0" lvl="0" marL="0" rtl="0" algn="ctr">
              <a:spcBef>
                <a:spcPts val="0"/>
              </a:spcBef>
              <a:spcAft>
                <a:spcPts val="0"/>
              </a:spcAft>
              <a:buNone/>
            </a:pPr>
            <a:r>
              <a:rPr lang="en" sz="1200">
                <a:latin typeface="Raleway"/>
                <a:ea typeface="Raleway"/>
                <a:cs typeface="Raleway"/>
                <a:sym typeface="Raleway"/>
              </a:rPr>
              <a:t>Spinal Cord Injury - Paralysis</a:t>
            </a:r>
            <a:endParaRPr sz="1200">
              <a:solidFill>
                <a:srgbClr val="000000"/>
              </a:solidFill>
              <a:latin typeface="Raleway"/>
              <a:ea typeface="Raleway"/>
              <a:cs typeface="Raleway"/>
              <a:sym typeface="Raleway"/>
            </a:endParaRPr>
          </a:p>
          <a:p>
            <a:pPr indent="0" lvl="0" marL="0" rtl="0" algn="ctr">
              <a:spcBef>
                <a:spcPts val="0"/>
              </a:spcBef>
              <a:spcAft>
                <a:spcPts val="0"/>
              </a:spcAft>
              <a:buNone/>
            </a:pPr>
            <a:r>
              <a:t/>
            </a:r>
            <a:endParaRPr sz="1200">
              <a:solidFill>
                <a:srgbClr val="000000"/>
              </a:solidFill>
              <a:latin typeface="Raleway"/>
              <a:ea typeface="Raleway"/>
              <a:cs typeface="Raleway"/>
              <a:sym typeface="Raleway"/>
            </a:endParaRPr>
          </a:p>
          <a:p>
            <a:pPr indent="0" lvl="0" marL="0" rtl="0" algn="ctr">
              <a:spcBef>
                <a:spcPts val="0"/>
              </a:spcBef>
              <a:spcAft>
                <a:spcPts val="0"/>
              </a:spcAft>
              <a:buNone/>
            </a:pPr>
            <a:r>
              <a:t/>
            </a:r>
            <a:endParaRPr sz="1200">
              <a:solidFill>
                <a:srgbClr val="000000"/>
              </a:solidFill>
              <a:latin typeface="Raleway"/>
              <a:ea typeface="Raleway"/>
              <a:cs typeface="Raleway"/>
              <a:sym typeface="Raleway"/>
            </a:endParaRPr>
          </a:p>
        </p:txBody>
      </p:sp>
      <p:pic>
        <p:nvPicPr>
          <p:cNvPr id="158" name="Google Shape;158;p20"/>
          <p:cNvPicPr preferRelativeResize="0"/>
          <p:nvPr/>
        </p:nvPicPr>
        <p:blipFill>
          <a:blip r:embed="rId4">
            <a:alphaModFix/>
          </a:blip>
          <a:stretch>
            <a:fillRect/>
          </a:stretch>
        </p:blipFill>
        <p:spPr>
          <a:xfrm>
            <a:off x="793737" y="759275"/>
            <a:ext cx="1551550" cy="1548725"/>
          </a:xfrm>
          <a:prstGeom prst="rect">
            <a:avLst/>
          </a:prstGeom>
          <a:noFill/>
          <a:ln>
            <a:noFill/>
          </a:ln>
        </p:spPr>
      </p:pic>
      <p:pic>
        <p:nvPicPr>
          <p:cNvPr id="159" name="Google Shape;159;p20"/>
          <p:cNvPicPr preferRelativeResize="0"/>
          <p:nvPr/>
        </p:nvPicPr>
        <p:blipFill>
          <a:blip r:embed="rId5">
            <a:alphaModFix/>
          </a:blip>
          <a:stretch>
            <a:fillRect/>
          </a:stretch>
        </p:blipFill>
        <p:spPr>
          <a:xfrm>
            <a:off x="0" y="0"/>
            <a:ext cx="9144003" cy="5143501"/>
          </a:xfrm>
          <a:prstGeom prst="rect">
            <a:avLst/>
          </a:prstGeom>
          <a:noFill/>
          <a:ln>
            <a:noFill/>
          </a:ln>
        </p:spPr>
      </p:pic>
      <p:pic>
        <p:nvPicPr>
          <p:cNvPr id="160" name="Google Shape;160;p20"/>
          <p:cNvPicPr preferRelativeResize="0"/>
          <p:nvPr/>
        </p:nvPicPr>
        <p:blipFill>
          <a:blip r:embed="rId5">
            <a:alphaModFix/>
          </a:blip>
          <a:stretch>
            <a:fillRect/>
          </a:stretch>
        </p:blipFill>
        <p:spPr>
          <a:xfrm>
            <a:off x="2058300" y="1626298"/>
            <a:ext cx="5027425" cy="2169225"/>
          </a:xfrm>
          <a:prstGeom prst="rect">
            <a:avLst/>
          </a:prstGeom>
          <a:noFill/>
          <a:ln>
            <a:noFill/>
          </a:ln>
        </p:spPr>
      </p:pic>
      <p:pic>
        <p:nvPicPr>
          <p:cNvPr id="161" name="Google Shape;161;p20"/>
          <p:cNvPicPr preferRelativeResize="0"/>
          <p:nvPr/>
        </p:nvPicPr>
        <p:blipFill>
          <a:blip r:embed="rId5">
            <a:alphaModFix/>
          </a:blip>
          <a:stretch>
            <a:fillRect/>
          </a:stretch>
        </p:blipFill>
        <p:spPr>
          <a:xfrm>
            <a:off x="2058300" y="1626299"/>
            <a:ext cx="5027425" cy="2169225"/>
          </a:xfrm>
          <a:prstGeom prst="rect">
            <a:avLst/>
          </a:prstGeom>
          <a:noFill/>
          <a:ln>
            <a:noFill/>
          </a:ln>
        </p:spPr>
      </p:pic>
      <p:sp>
        <p:nvSpPr>
          <p:cNvPr id="162" name="Google Shape;162;p20"/>
          <p:cNvSpPr txBox="1"/>
          <p:nvPr/>
        </p:nvSpPr>
        <p:spPr>
          <a:xfrm>
            <a:off x="2831099" y="1871850"/>
            <a:ext cx="3481800" cy="12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aleway"/>
                <a:ea typeface="Raleway"/>
                <a:cs typeface="Raleway"/>
                <a:sym typeface="Raleway"/>
              </a:rPr>
              <a:t>-  </a:t>
            </a:r>
            <a:r>
              <a:rPr lang="en" sz="1200">
                <a:solidFill>
                  <a:srgbClr val="FFFFFF"/>
                </a:solidFill>
                <a:latin typeface="Raleway"/>
                <a:ea typeface="Raleway"/>
                <a:cs typeface="Raleway"/>
                <a:sym typeface="Raleway"/>
              </a:rPr>
              <a:t>Asking friends for help is hard for Sylvia because if her roomates are not home she has to text people directly in her area to come help her. </a:t>
            </a:r>
            <a:endParaRPr sz="1200">
              <a:solidFill>
                <a:srgbClr val="FFFFFF"/>
              </a:solidFill>
              <a:latin typeface="Raleway"/>
              <a:ea typeface="Raleway"/>
              <a:cs typeface="Raleway"/>
              <a:sym typeface="Raleway"/>
            </a:endParaRPr>
          </a:p>
          <a:p>
            <a:pPr indent="0" lvl="0" marL="0" rtl="0" algn="l">
              <a:spcBef>
                <a:spcPts val="0"/>
              </a:spcBef>
              <a:spcAft>
                <a:spcPts val="0"/>
              </a:spcAft>
              <a:buNone/>
            </a:pPr>
            <a:r>
              <a:t/>
            </a:r>
            <a:endParaRPr sz="1200">
              <a:solidFill>
                <a:srgbClr val="FFFFFF"/>
              </a:solidFill>
              <a:latin typeface="Raleway"/>
              <a:ea typeface="Raleway"/>
              <a:cs typeface="Raleway"/>
              <a:sym typeface="Raleway"/>
            </a:endParaRPr>
          </a:p>
          <a:p>
            <a:pPr indent="0" lvl="0" marL="0" rtl="0" algn="l">
              <a:spcBef>
                <a:spcPts val="0"/>
              </a:spcBef>
              <a:spcAft>
                <a:spcPts val="0"/>
              </a:spcAft>
              <a:buNone/>
            </a:pPr>
            <a:r>
              <a:rPr lang="en" sz="1200">
                <a:solidFill>
                  <a:srgbClr val="FFFFFF"/>
                </a:solidFill>
                <a:latin typeface="Raleway"/>
                <a:ea typeface="Raleway"/>
                <a:cs typeface="Raleway"/>
                <a:sym typeface="Raleway"/>
              </a:rPr>
              <a:t>- Reaching out to people directly for help, </a:t>
            </a:r>
            <a:r>
              <a:rPr b="1" lang="en" sz="1200">
                <a:solidFill>
                  <a:srgbClr val="FFFFFF"/>
                </a:solidFill>
                <a:latin typeface="Raleway"/>
                <a:ea typeface="Raleway"/>
                <a:cs typeface="Raleway"/>
                <a:sym typeface="Raleway"/>
              </a:rPr>
              <a:t>even if it's over the phone</a:t>
            </a:r>
            <a:r>
              <a:rPr lang="en" sz="1200">
                <a:solidFill>
                  <a:srgbClr val="FFFFFF"/>
                </a:solidFill>
                <a:latin typeface="Raleway"/>
                <a:ea typeface="Raleway"/>
                <a:cs typeface="Raleway"/>
                <a:sym typeface="Raleway"/>
              </a:rPr>
              <a:t>, evokes a sense of guilt. </a:t>
            </a:r>
            <a:endParaRPr sz="1200">
              <a:solidFill>
                <a:srgbClr val="FFFFFF"/>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POV 1</a:t>
            </a:r>
            <a:endParaRPr/>
          </a:p>
        </p:txBody>
      </p:sp>
      <p:pic>
        <p:nvPicPr>
          <p:cNvPr id="168" name="Google Shape;168;p21"/>
          <p:cNvPicPr preferRelativeResize="0"/>
          <p:nvPr/>
        </p:nvPicPr>
        <p:blipFill>
          <a:blip r:embed="rId3">
            <a:alphaModFix/>
          </a:blip>
          <a:stretch>
            <a:fillRect/>
          </a:stretch>
        </p:blipFill>
        <p:spPr>
          <a:xfrm>
            <a:off x="0" y="1647527"/>
            <a:ext cx="9144003" cy="184844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